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66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2" r:id="rId15"/>
    <p:sldId id="273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FE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9/12/2023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92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rive.google.com/file/d/1bRn5eVLk689BOrJJZ34hbByWmmUF7IFB/view?usp=sharin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5bnXGW4ZiyWY9300PITMzT4_G18hug7gePr_gNY-Zf0/edit#gid=0" TargetMode="External"/><Relationship Id="rId2" Type="http://schemas.openxmlformats.org/officeDocument/2006/relationships/hyperlink" Target="https://docs.google.com/spreadsheets/d/1Sq2ywGkaok9XsB3kU_NnkVi-y23cq8QJSJBzkbqOwzI/edit#gid=0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2023</a:t>
            </a:r>
            <a:endParaRPr lang="ru-R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October Count</a:t>
            </a:r>
            <a:endParaRPr lang="ru-RU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9/25 – 10/9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-52170" y="843923"/>
            <a:ext cx="5152228" cy="734415"/>
          </a:xfrm>
        </p:spPr>
        <p:txBody>
          <a:bodyPr>
            <a:noAutofit/>
          </a:bodyPr>
          <a:lstStyle/>
          <a:p>
            <a:r>
              <a:rPr lang="en-US" sz="2400" dirty="0"/>
              <a:t>How Does it all come together?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501" y="2276670"/>
            <a:ext cx="4590661" cy="421156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453" y="2365010"/>
            <a:ext cx="4276816" cy="4035789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 Enrollment Summary Numbers are entered into the Final Count Spreadsheet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 The total by grade should match the total Listed by Alpha, Listed by Race, Attendance Register and Schedules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 Then, it’s determined who is part-time and who is not eligible to be counted based on schedules and attendance.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These names are listed on forms  1 &amp; 2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The counts by grade are entered on the right side of the spreadsheet.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 rot="725910">
            <a:off x="5921136" y="4814742"/>
            <a:ext cx="4180268" cy="520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800" b="1" dirty="0">
                <a:solidFill>
                  <a:schemeClr val="bg1"/>
                </a:solidFill>
                <a:hlinkClick r:id="rId2"/>
              </a:rPr>
              <a:t>4-Final Count Summary Instructions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11673-012F-4F97-A6A1-E79C6441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2297">
            <a:off x="5546213" y="1054967"/>
            <a:ext cx="6273591" cy="324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780496">
            <a:off x="2889803" y="1102424"/>
            <a:ext cx="8133680" cy="682879"/>
          </a:xfrm>
        </p:spPr>
        <p:txBody>
          <a:bodyPr/>
          <a:lstStyle/>
          <a:p>
            <a:pPr marL="64008" indent="0" algn="ctr">
              <a:buClr>
                <a:srgbClr val="C00000"/>
              </a:buClr>
              <a:buNone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All documents are found in your Google Drive</a:t>
            </a:r>
          </a:p>
          <a:p>
            <a:pPr marL="64008" indent="0" algn="ctr">
              <a:buClr>
                <a:srgbClr val="C00000"/>
              </a:buClr>
              <a:buNone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Sign up for your audit below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60520" y="2802714"/>
            <a:ext cx="6245120" cy="1501145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October 10</a:t>
            </a:r>
            <a:r>
              <a:rPr lang="en-US" baseline="30000" dirty="0"/>
              <a:t>th</a:t>
            </a:r>
            <a:r>
              <a:rPr lang="en-US" dirty="0"/>
              <a:t> – October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>
              <a:buClr>
                <a:srgbClr val="C00000"/>
              </a:buClr>
            </a:pPr>
            <a:r>
              <a:rPr lang="en-US" dirty="0"/>
              <a:t>All audits will be held at our office:</a:t>
            </a:r>
          </a:p>
          <a:p>
            <a:pPr>
              <a:buClr>
                <a:srgbClr val="C00000"/>
              </a:buClr>
            </a:pPr>
            <a:r>
              <a:rPr lang="en-US" dirty="0"/>
              <a:t>619 Bowen 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A9571-5A54-4F65-A4C2-72CC31D484DD}"/>
              </a:ext>
            </a:extLst>
          </p:cNvPr>
          <p:cNvSpPr txBox="1"/>
          <p:nvPr/>
        </p:nvSpPr>
        <p:spPr>
          <a:xfrm>
            <a:off x="5286726" y="4740675"/>
            <a:ext cx="5877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F0FE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Elementary Schools Sign Up Here</a:t>
            </a:r>
            <a:endParaRPr lang="en-US" sz="2000" dirty="0">
              <a:solidFill>
                <a:srgbClr val="3F0FEF"/>
              </a:solidFill>
            </a:endParaRPr>
          </a:p>
          <a:p>
            <a:endParaRPr lang="en-US" sz="2000" dirty="0">
              <a:solidFill>
                <a:srgbClr val="3F0FEF"/>
              </a:solidFill>
            </a:endParaRPr>
          </a:p>
          <a:p>
            <a:r>
              <a:rPr lang="en-US" sz="2000" dirty="0">
                <a:solidFill>
                  <a:srgbClr val="3F0F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Secondary Schools Sign Up Here</a:t>
            </a:r>
            <a:endParaRPr lang="en-US" sz="2000" dirty="0">
              <a:solidFill>
                <a:srgbClr val="3F0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9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94969" y="2282950"/>
            <a:ext cx="3632892" cy="4027999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/>
              <a:t>Make sure you can get to the Share Drive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/>
              <a:t>Make sure you can click into your school folder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/>
              <a:t>Familiarize yourself with the folders listed and the Forms in the Forms folder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/>
              <a:t>Review To Do list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/>
              <a:t>Withdraw No-Shows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-61399" y="914665"/>
            <a:ext cx="3975905" cy="1091949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r="10911"/>
          <a:stretch>
            <a:fillRect/>
          </a:stretch>
        </p:blipFill>
        <p:spPr>
          <a:xfrm>
            <a:off x="4127861" y="104504"/>
            <a:ext cx="7756515" cy="5191391"/>
          </a:xfrm>
        </p:spPr>
      </p:pic>
    </p:spTree>
    <p:extLst>
      <p:ext uri="{BB962C8B-B14F-4D97-AF65-F5344CB8AC3E}">
        <p14:creationId xmlns:p14="http://schemas.microsoft.com/office/powerpoint/2010/main" val="350700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Have a great day!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9947" y="1009269"/>
            <a:ext cx="4591586" cy="734415"/>
          </a:xfrm>
        </p:spPr>
        <p:txBody>
          <a:bodyPr>
            <a:noAutofit/>
          </a:bodyPr>
          <a:lstStyle/>
          <a:p>
            <a:r>
              <a:rPr lang="en-US" sz="2800" dirty="0"/>
              <a:t>What is October Count?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Official Count Day October 2</a:t>
            </a:r>
            <a:r>
              <a:rPr lang="en-US" baseline="30000" dirty="0"/>
              <a:t>nd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Count of students that meet requirements to be funded by CDE</a:t>
            </a:r>
          </a:p>
          <a:p>
            <a:r>
              <a:rPr lang="en-US" dirty="0"/>
              <a:t>Approx. $8000 per student</a:t>
            </a:r>
          </a:p>
          <a:p>
            <a:r>
              <a:rPr lang="en-US" dirty="0"/>
              <a:t>Count Window 9/25 – 10/9</a:t>
            </a:r>
          </a:p>
          <a:p>
            <a:r>
              <a:rPr lang="en-US" dirty="0"/>
              <a:t>A student MUST have a schedule and attendance </a:t>
            </a:r>
            <a:r>
              <a:rPr lang="en-US" b="1" dirty="0"/>
              <a:t>ON OR BEFORE 10/2 </a:t>
            </a:r>
            <a:r>
              <a:rPr lang="en-US" dirty="0"/>
              <a:t>in order to be counted.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750437" cy="365125"/>
          </a:xfrm>
        </p:spPr>
        <p:txBody>
          <a:bodyPr/>
          <a:lstStyle/>
          <a:p>
            <a:r>
              <a:rPr lang="en-US" dirty="0"/>
              <a:t>There are exceptions to out of state transfers after Count Day.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 rot="742147">
            <a:off x="6537598" y="402722"/>
            <a:ext cx="4335652" cy="53114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Withdraw any no-shows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-Start keeping track of part-time students, weird situations, etc.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-Check that all students have classes/schedules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*Use Student Gap Scheduler  (found under scheduling)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*Check Semester 1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-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Q1 AND Q2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	- T1 AND T2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-Clean Edit Checks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*Residency Clean Up – all non-residents need a District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*Missing Race/Ethnicity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501" y="2276670"/>
            <a:ext cx="4590661" cy="421156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73" y="2383082"/>
            <a:ext cx="4166996" cy="40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92193" y="877441"/>
            <a:ext cx="5008471" cy="1061509"/>
          </a:xfrm>
        </p:spPr>
        <p:txBody>
          <a:bodyPr>
            <a:normAutofit fontScale="90000"/>
          </a:bodyPr>
          <a:lstStyle/>
          <a:p>
            <a:r>
              <a:rPr lang="en-US" dirty="0"/>
              <a:t>School Documentation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884" y="2397967"/>
            <a:ext cx="2582998" cy="2715208"/>
          </a:xfrm>
        </p:spPr>
        <p:txBody>
          <a:bodyPr tIns="180000" bIns="108000">
            <a:normAutofit/>
          </a:bodyPr>
          <a:lstStyle/>
          <a:p>
            <a:r>
              <a:rPr lang="en-US" dirty="0"/>
              <a:t>All documentation is saved in </a:t>
            </a:r>
          </a:p>
          <a:p>
            <a:r>
              <a:rPr lang="en-US" dirty="0"/>
              <a:t>Google Drive &gt; Shared drives &gt; School Folder &gt; October Count 2023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225" y="5527941"/>
            <a:ext cx="3909526" cy="997614"/>
          </a:xfrm>
        </p:spPr>
        <p:txBody>
          <a:bodyPr/>
          <a:lstStyle/>
          <a:p>
            <a:r>
              <a:rPr lang="en-US" dirty="0"/>
              <a:t>It’s recommended that you save your documentation to your desktop for easy clicking and dragging.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AEC50-CD89-4D7D-A105-B28853C5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56" y="470256"/>
            <a:ext cx="6970128" cy="49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566015" y="558106"/>
            <a:ext cx="3890555" cy="1091949"/>
          </a:xfrm>
        </p:spPr>
        <p:txBody>
          <a:bodyPr/>
          <a:lstStyle/>
          <a:p>
            <a:r>
              <a:rPr lang="en-US" dirty="0"/>
              <a:t>Forms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1664" y="954808"/>
            <a:ext cx="3171961" cy="374462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These are your forms to modify directly in Google Drive. Please complete them right here in this folder.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>
          <a:xfrm>
            <a:off x="8372175" y="2142846"/>
            <a:ext cx="3819825" cy="255658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664" y="5662352"/>
            <a:ext cx="3844213" cy="566943"/>
          </a:xfrm>
        </p:spPr>
        <p:txBody>
          <a:bodyPr/>
          <a:lstStyle/>
          <a:p>
            <a:r>
              <a:rPr lang="en-US" dirty="0"/>
              <a:t>Not all forms apply to every school. Please note “NONE” on those forms.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CB4069-C5E8-4893-B9CB-629FD64F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25" y="1322946"/>
            <a:ext cx="4964274" cy="28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85647"/>
            <a:ext cx="4767943" cy="73253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On Count Day – October 2</a:t>
            </a:r>
            <a:r>
              <a:rPr lang="en-US" sz="2800" baseline="30000" dirty="0"/>
              <a:t>nd</a:t>
            </a: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3" y="2022443"/>
            <a:ext cx="4333735" cy="687482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which can be found in the Instructions folder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79844" y="163360"/>
            <a:ext cx="493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C00000"/>
                </a:solidFill>
              </a:rPr>
              <a:t>Enroll students immediately! No 48 hour hold unless a serious safety issue!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1246" y="986292"/>
            <a:ext cx="4341511" cy="197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Generate all reports according to Instructions, </a:t>
            </a:r>
          </a:p>
          <a:p>
            <a:pPr marL="64008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“1-Count Day – To Do”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835" y="1055964"/>
            <a:ext cx="5281458" cy="5610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089" y="5051368"/>
            <a:ext cx="4626746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bg1"/>
                </a:solidFill>
              </a:rPr>
              <a:t>#2 – Run Enrollment Summary: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Expand Student Information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Expand Reports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Select Enrollment Summary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Make sure the Enrollment Effective Date is set to 10/02/2023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Uncheck the Service Types S:Partial &amp; N:Special Ed Services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Click Generate Report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8362604" y="1936865"/>
            <a:ext cx="556952" cy="1579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87790" y="1900420"/>
            <a:ext cx="1785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sto MT" panose="02040603050505030304" pitchFamily="18" charset="0"/>
                <a:cs typeface="Adobe Hebrew" panose="02040503050201020203" pitchFamily="18" charset="-79"/>
              </a:rPr>
              <a:t>10/02/2023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817" y="3822112"/>
            <a:ext cx="462674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bg1"/>
                </a:solidFill>
              </a:rPr>
              <a:t>#1 – Generate Lists by Alpha and Race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Follow instructions on October Count Day Reports Handout #1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Run Lists of students by Alpha and Race from </a:t>
            </a:r>
            <a:r>
              <a:rPr lang="en-US" sz="1200" dirty="0" err="1">
                <a:solidFill>
                  <a:schemeClr val="bg1"/>
                </a:solidFill>
              </a:rPr>
              <a:t>AdHoc</a:t>
            </a:r>
            <a:r>
              <a:rPr lang="en-US" sz="1200" dirty="0">
                <a:solidFill>
                  <a:schemeClr val="bg1"/>
                </a:solidFill>
              </a:rPr>
              <a:t> Reporting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Save lists in their appropriate grade level folders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3239" y="2262474"/>
            <a:ext cx="9936965" cy="1964293"/>
          </a:xfr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txBody>
          <a:bodyPr anchor="t" anchorCtr="0">
            <a:normAutofit/>
          </a:bodyPr>
          <a:lstStyle/>
          <a:p>
            <a:r>
              <a:rPr lang="en-US" dirty="0"/>
              <a:t>A student can be counted if: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they attend on Oct.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they attend if the 5 days preceding Oct.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bg1"/>
                </a:solidFill>
              </a:rPr>
              <a:t> within the 5 days following Oct.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they attend at all prior to Oct.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bg1"/>
                </a:solidFill>
              </a:rPr>
              <a:t> resume attendance by the end of October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We need student specific attendance detail in this case</a:t>
            </a:r>
          </a:p>
          <a:p>
            <a:pPr lvl="3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9471" y="4497355"/>
            <a:ext cx="837888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Teachers must take 100% complete &amp; accurate attendance each and every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Generate and Save the Classroom Monitor each day 9/25 – 10/9</a:t>
            </a:r>
            <a:endParaRPr lang="en-US" baseline="30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Needs to be blank EVERY DAY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0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85647"/>
            <a:ext cx="4767943" cy="73253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Attendance Register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619" y="5687007"/>
            <a:ext cx="9429997" cy="1046026"/>
          </a:xfrm>
        </p:spPr>
        <p:txBody>
          <a:bodyPr/>
          <a:lstStyle/>
          <a:p>
            <a:pPr algn="ctr"/>
            <a:r>
              <a:rPr lang="en-US" sz="1400" dirty="0"/>
              <a:t>“2-Attendance Register-October Count 2023” can be found in the Instructions folder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87263" y="1393794"/>
            <a:ext cx="7597422" cy="20411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Generate Attendance Register according to Instructions, </a:t>
            </a:r>
          </a:p>
          <a:p>
            <a:pPr marL="64008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2-Attendance Register–October Count 2023</a:t>
            </a:r>
            <a:r>
              <a:rPr lang="en-US" sz="2400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39551" y="2399251"/>
            <a:ext cx="8631959" cy="36189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C00000"/>
              </a:buClr>
              <a:buNone/>
            </a:pPr>
            <a:r>
              <a:rPr lang="en-US" sz="2000" dirty="0">
                <a:solidFill>
                  <a:schemeClr val="tx2"/>
                </a:solidFill>
              </a:rPr>
              <a:t>On October 10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the Register should be Saved into each grade folder</a:t>
            </a:r>
            <a:endParaRPr lang="en-US" sz="2000" b="1" dirty="0">
              <a:solidFill>
                <a:schemeClr val="tx2"/>
              </a:solidFill>
            </a:endParaRPr>
          </a:p>
          <a:p>
            <a:pPr marL="1371600" lvl="3" indent="0">
              <a:buClr>
                <a:srgbClr val="7030A0"/>
              </a:buClr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1371600" lvl="3" indent="0">
              <a:buClr>
                <a:srgbClr val="7030A0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Date Range: 9/25 – 10/9</a:t>
            </a:r>
          </a:p>
          <a:p>
            <a:pPr marL="1371600" lvl="3" indent="0">
              <a:buClr>
                <a:srgbClr val="7030A0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Enrollment effective date of 10/2 </a:t>
            </a:r>
          </a:p>
          <a:p>
            <a:pPr marL="1371600" lvl="3" indent="0">
              <a:buClr>
                <a:srgbClr val="7030A0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Repeat for EACH GRADE LEVEL </a:t>
            </a:r>
          </a:p>
          <a:p>
            <a:pPr marL="1371600" lvl="3" indent="0">
              <a:buClr>
                <a:srgbClr val="7030A0"/>
              </a:buClr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1371600" lvl="3" indent="0">
              <a:buClr>
                <a:srgbClr val="7030A0"/>
              </a:buClr>
              <a:buNone/>
            </a:pPr>
            <a:r>
              <a:rPr lang="en-US" sz="1600" b="1" dirty="0">
                <a:solidFill>
                  <a:schemeClr val="tx2"/>
                </a:solidFill>
              </a:rPr>
              <a:t>Review this report for students that missed Count Day</a:t>
            </a:r>
          </a:p>
          <a:p>
            <a:pPr marL="1371600" lvl="3" indent="0">
              <a:buClr>
                <a:srgbClr val="7030A0"/>
              </a:buClr>
              <a:buNone/>
            </a:pPr>
            <a:r>
              <a:rPr lang="en-US" sz="1600" dirty="0">
                <a:solidFill>
                  <a:schemeClr val="tx2"/>
                </a:solidFill>
              </a:rPr>
              <a:t>	Do they have attendance before AND after?</a:t>
            </a:r>
          </a:p>
          <a:p>
            <a:pPr marL="1371600" lvl="3" indent="0">
              <a:buClr>
                <a:srgbClr val="7030A0"/>
              </a:buClr>
              <a:buNone/>
            </a:pPr>
            <a:r>
              <a:rPr lang="en-US" sz="1600" dirty="0">
                <a:solidFill>
                  <a:schemeClr val="tx2"/>
                </a:solidFill>
              </a:rPr>
              <a:t>	If they do not have attendance before AND after count day, </a:t>
            </a:r>
          </a:p>
          <a:p>
            <a:pPr marL="1371600" lvl="3" indent="0">
              <a:buClr>
                <a:srgbClr val="7030A0"/>
              </a:buClr>
              <a:buNone/>
            </a:pPr>
            <a:r>
              <a:rPr lang="en-US" sz="1600" dirty="0">
                <a:solidFill>
                  <a:schemeClr val="tx2"/>
                </a:solidFill>
              </a:rPr>
              <a:t>		Generate their Period Detail from their attendance tab for the year. </a:t>
            </a:r>
          </a:p>
          <a:p>
            <a:pPr marL="1371600" lvl="3" indent="0">
              <a:buClr>
                <a:srgbClr val="7030A0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			Save it in their grade folder titled with their name.</a:t>
            </a:r>
          </a:p>
          <a:p>
            <a:pPr marL="1752600" lvl="3" indent="-381000">
              <a:buFontTx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1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85794" y="1821025"/>
            <a:ext cx="7189237" cy="467836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dirty="0"/>
              <a:t>A Student must be scheduled for the entire </a:t>
            </a:r>
          </a:p>
          <a:p>
            <a:pPr marL="64008">
              <a:lnSpc>
                <a:spcPct val="80000"/>
              </a:lnSpc>
              <a:buClr>
                <a:srgbClr val="C00000"/>
              </a:buClr>
            </a:pPr>
            <a:r>
              <a:rPr lang="en-US" dirty="0"/>
              <a:t>	1</a:t>
            </a:r>
            <a:r>
              <a:rPr lang="en-US" baseline="30000" dirty="0"/>
              <a:t>st</a:t>
            </a:r>
            <a:r>
              <a:rPr lang="en-US" dirty="0"/>
              <a:t> Semester  =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Quarters/Trimesters.</a:t>
            </a:r>
          </a:p>
          <a:p>
            <a:pPr>
              <a:lnSpc>
                <a:spcPct val="8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lnSpc>
                <a:spcPct val="80000"/>
              </a:lnSpc>
              <a:buClr>
                <a:srgbClr val="7030A0"/>
              </a:buClr>
            </a:pPr>
            <a:r>
              <a:rPr lang="en-US" dirty="0"/>
              <a:t>Full Time Membership</a:t>
            </a:r>
          </a:p>
          <a:p>
            <a:pPr algn="ctr">
              <a:lnSpc>
                <a:spcPct val="80000"/>
              </a:lnSpc>
              <a:buClr>
                <a:srgbClr val="7030A0"/>
              </a:buClr>
            </a:pPr>
            <a:r>
              <a:rPr lang="en-US" sz="1800" dirty="0"/>
              <a:t>360 Hours/Semester = 250 minutes per day</a:t>
            </a:r>
          </a:p>
          <a:p>
            <a:pPr algn="ctr">
              <a:lnSpc>
                <a:spcPct val="80000"/>
              </a:lnSpc>
              <a:buClr>
                <a:srgbClr val="7030A0"/>
              </a:buClr>
            </a:pPr>
            <a:r>
              <a:rPr lang="en-US" dirty="0"/>
              <a:t>Part Time Membership</a:t>
            </a:r>
          </a:p>
          <a:p>
            <a:pPr lvl="1" algn="ctr">
              <a:lnSpc>
                <a:spcPct val="80000"/>
              </a:lnSpc>
              <a:buClr>
                <a:srgbClr val="7030A0"/>
              </a:buClr>
            </a:pPr>
            <a:r>
              <a:rPr lang="en-US" sz="1800" dirty="0">
                <a:solidFill>
                  <a:schemeClr val="bg1"/>
                </a:solidFill>
              </a:rPr>
              <a:t>90 Hours/Semester = 65 minutes per day</a:t>
            </a:r>
          </a:p>
          <a:p>
            <a:pPr lvl="1" algn="ctr">
              <a:lnSpc>
                <a:spcPct val="8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Schedules NEED to be reviewed prior to October 2</a:t>
            </a:r>
            <a:r>
              <a:rPr lang="en-US" baseline="30000" dirty="0"/>
              <a:t>nd</a:t>
            </a:r>
            <a:r>
              <a:rPr lang="en-US" dirty="0"/>
              <a:t>    </a:t>
            </a:r>
            <a:endParaRPr lang="en-US" sz="18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Schedules are expected to meet FT membership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Every student schedule must be checked!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Work Study – Must have Contract if it’s the 6</a:t>
            </a:r>
            <a:r>
              <a:rPr lang="en-US" baseline="30000" dirty="0"/>
              <a:t>th</a:t>
            </a:r>
            <a:r>
              <a:rPr lang="en-US" dirty="0"/>
              <a:t> class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Independent Study – we can only count the time spent with an instructor.</a:t>
            </a:r>
          </a:p>
          <a:p>
            <a:pPr lvl="1">
              <a:lnSpc>
                <a:spcPct val="80000"/>
              </a:lnSpc>
              <a:buClr>
                <a:srgbClr val="FF6600"/>
              </a:buClr>
              <a:buFontTx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3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821</Words>
  <Application>Microsoft Office PowerPoint</Application>
  <PresentationFormat>Widescreen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Hebrew</vt:lpstr>
      <vt:lpstr>Arial</vt:lpstr>
      <vt:lpstr>Calibri</vt:lpstr>
      <vt:lpstr>Calisto MT</vt:lpstr>
      <vt:lpstr>Comic Sans MS</vt:lpstr>
      <vt:lpstr>Franklin Gothic Book</vt:lpstr>
      <vt:lpstr>Wingdings</vt:lpstr>
      <vt:lpstr>Office Theme</vt:lpstr>
      <vt:lpstr>October Count</vt:lpstr>
      <vt:lpstr>What is October Count?</vt:lpstr>
      <vt:lpstr>TO DO</vt:lpstr>
      <vt:lpstr>School Documentation</vt:lpstr>
      <vt:lpstr>Forms</vt:lpstr>
      <vt:lpstr>On Count Day – October 2nd</vt:lpstr>
      <vt:lpstr>Attendance</vt:lpstr>
      <vt:lpstr>Attendance Register</vt:lpstr>
      <vt:lpstr>Schedules</vt:lpstr>
      <vt:lpstr>How Does it all come together?</vt:lpstr>
      <vt:lpstr>AUDITS</vt:lpstr>
      <vt:lpstr>HOMEWORK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2020-09-22T20:07:58Z</dcterms:created>
  <dcterms:modified xsi:type="dcterms:W3CDTF">2023-09-12T21:17:31Z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