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1" r:id="rId1"/>
  </p:sldMasterIdLst>
  <p:sldIdLst>
    <p:sldId id="256" r:id="rId2"/>
    <p:sldId id="257" r:id="rId3"/>
    <p:sldId id="258" r:id="rId4"/>
    <p:sldId id="259" r:id="rId5"/>
    <p:sldId id="260" r:id="rId6"/>
    <p:sldId id="261"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12461F-21D1-5F45-B6CE-5CE977ECBC67}" v="58" dt="2022-07-26T13:07:41.1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1635"/>
  </p:normalViewPr>
  <p:slideViewPr>
    <p:cSldViewPr snapToGrid="0" snapToObjects="1">
      <p:cViewPr varScale="1">
        <p:scale>
          <a:sx n="105" d="100"/>
          <a:sy n="105" d="100"/>
        </p:scale>
        <p:origin x="79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24FE94-78F4-4598-A7F0-CFDDECA3B5E4}"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788466AB-7335-47F2-84B3-F6B754931E7A}">
      <dgm:prSet/>
      <dgm:spPr/>
      <dgm:t>
        <a:bodyPr/>
        <a:lstStyle/>
        <a:p>
          <a:r>
            <a:rPr lang="en-US"/>
            <a:t>Stands for: Adverse Childhood Experiences. Includes neglect, physical, mental or sexual abuse or household dysfunction, such as exposure to domestic violence, divorce, or losing a parent.</a:t>
          </a:r>
        </a:p>
      </dgm:t>
    </dgm:pt>
    <dgm:pt modelId="{E409E440-0323-48F7-BE0C-F9D4B933180A}" type="parTrans" cxnId="{A33B2779-C4D1-4D08-AD35-35B0C070085B}">
      <dgm:prSet/>
      <dgm:spPr/>
      <dgm:t>
        <a:bodyPr/>
        <a:lstStyle/>
        <a:p>
          <a:endParaRPr lang="en-US"/>
        </a:p>
      </dgm:t>
    </dgm:pt>
    <dgm:pt modelId="{644366BD-768B-49AA-8450-45C9E1C3E1A4}" type="sibTrans" cxnId="{A33B2779-C4D1-4D08-AD35-35B0C070085B}">
      <dgm:prSet/>
      <dgm:spPr/>
      <dgm:t>
        <a:bodyPr/>
        <a:lstStyle/>
        <a:p>
          <a:endParaRPr lang="en-US"/>
        </a:p>
      </dgm:t>
    </dgm:pt>
    <dgm:pt modelId="{683D7B23-103E-4738-8F1A-B663DAEDD37C}">
      <dgm:prSet/>
      <dgm:spPr/>
      <dgm:t>
        <a:bodyPr/>
        <a:lstStyle/>
        <a:p>
          <a:r>
            <a:rPr lang="en-US"/>
            <a:t>“Such experiences can altar a children’s brain development and immune systems, leading to an increased risk of health and social problems in adults that range from obesity, to alcoholism, heart and lung disease, cancer, diabetes, chronic depression, addiction and suicide.”</a:t>
          </a:r>
        </a:p>
      </dgm:t>
    </dgm:pt>
    <dgm:pt modelId="{C7320D43-5907-4043-BDFF-FA8CCFD96484}" type="parTrans" cxnId="{89DDD287-360F-48B7-A4D5-F945D775DBA6}">
      <dgm:prSet/>
      <dgm:spPr/>
      <dgm:t>
        <a:bodyPr/>
        <a:lstStyle/>
        <a:p>
          <a:endParaRPr lang="en-US"/>
        </a:p>
      </dgm:t>
    </dgm:pt>
    <dgm:pt modelId="{2E40E002-F338-4C65-8CAB-7282D94C2C78}" type="sibTrans" cxnId="{89DDD287-360F-48B7-A4D5-F945D775DBA6}">
      <dgm:prSet/>
      <dgm:spPr/>
      <dgm:t>
        <a:bodyPr/>
        <a:lstStyle/>
        <a:p>
          <a:endParaRPr lang="en-US"/>
        </a:p>
      </dgm:t>
    </dgm:pt>
    <dgm:pt modelId="{13C5343F-9689-4241-B32B-D2DB3E8E2CCE}">
      <dgm:prSet/>
      <dgm:spPr/>
      <dgm:t>
        <a:bodyPr/>
        <a:lstStyle/>
        <a:p>
          <a:r>
            <a:rPr lang="en-US"/>
            <a:t>ACES are also tied to societal problems such as drop out rates, teen pregnancy, and incarceration. </a:t>
          </a:r>
        </a:p>
      </dgm:t>
    </dgm:pt>
    <dgm:pt modelId="{FE3F6941-4D56-48DA-81E3-9880A167655E}" type="parTrans" cxnId="{9BFF281D-0A2D-412C-812E-BB6A297ADEE4}">
      <dgm:prSet/>
      <dgm:spPr/>
      <dgm:t>
        <a:bodyPr/>
        <a:lstStyle/>
        <a:p>
          <a:endParaRPr lang="en-US"/>
        </a:p>
      </dgm:t>
    </dgm:pt>
    <dgm:pt modelId="{C20D7FD2-EE0E-4C0F-8DA4-32231BCC727D}" type="sibTrans" cxnId="{9BFF281D-0A2D-412C-812E-BB6A297ADEE4}">
      <dgm:prSet/>
      <dgm:spPr/>
      <dgm:t>
        <a:bodyPr/>
        <a:lstStyle/>
        <a:p>
          <a:endParaRPr lang="en-US"/>
        </a:p>
      </dgm:t>
    </dgm:pt>
    <dgm:pt modelId="{24BA7E2B-5183-4DF9-9E20-F688C1060A8B}">
      <dgm:prSet/>
      <dgm:spPr/>
      <dgm:t>
        <a:bodyPr/>
        <a:lstStyle/>
        <a:p>
          <a:r>
            <a:rPr lang="en-US"/>
            <a:t>ACES can be prevented and that’s where we all play an important role</a:t>
          </a:r>
        </a:p>
      </dgm:t>
    </dgm:pt>
    <dgm:pt modelId="{24672409-71A9-4A65-9095-D03CCE3E9F90}" type="parTrans" cxnId="{F56F03AB-6455-4E37-B143-D3BA2BF5CD73}">
      <dgm:prSet/>
      <dgm:spPr/>
      <dgm:t>
        <a:bodyPr/>
        <a:lstStyle/>
        <a:p>
          <a:endParaRPr lang="en-US"/>
        </a:p>
      </dgm:t>
    </dgm:pt>
    <dgm:pt modelId="{D308D609-4CDF-4BF5-8D3A-6E7D86500E94}" type="sibTrans" cxnId="{F56F03AB-6455-4E37-B143-D3BA2BF5CD73}">
      <dgm:prSet/>
      <dgm:spPr/>
      <dgm:t>
        <a:bodyPr/>
        <a:lstStyle/>
        <a:p>
          <a:endParaRPr lang="en-US"/>
        </a:p>
      </dgm:t>
    </dgm:pt>
    <dgm:pt modelId="{2B10A762-9AA0-2040-A59A-D4E281776692}" type="pres">
      <dgm:prSet presAssocID="{6624FE94-78F4-4598-A7F0-CFDDECA3B5E4}" presName="linear" presStyleCnt="0">
        <dgm:presLayoutVars>
          <dgm:animLvl val="lvl"/>
          <dgm:resizeHandles val="exact"/>
        </dgm:presLayoutVars>
      </dgm:prSet>
      <dgm:spPr/>
    </dgm:pt>
    <dgm:pt modelId="{1DDFE7A6-C11B-F640-B0E9-B9E09AEFDF24}" type="pres">
      <dgm:prSet presAssocID="{788466AB-7335-47F2-84B3-F6B754931E7A}" presName="parentText" presStyleLbl="node1" presStyleIdx="0" presStyleCnt="4">
        <dgm:presLayoutVars>
          <dgm:chMax val="0"/>
          <dgm:bulletEnabled val="1"/>
        </dgm:presLayoutVars>
      </dgm:prSet>
      <dgm:spPr/>
    </dgm:pt>
    <dgm:pt modelId="{40036BFB-DA07-2244-9EAD-E4E0869DF110}" type="pres">
      <dgm:prSet presAssocID="{644366BD-768B-49AA-8450-45C9E1C3E1A4}" presName="spacer" presStyleCnt="0"/>
      <dgm:spPr/>
    </dgm:pt>
    <dgm:pt modelId="{186854E0-AE7A-4549-A7DC-3AB23A468DD6}" type="pres">
      <dgm:prSet presAssocID="{683D7B23-103E-4738-8F1A-B663DAEDD37C}" presName="parentText" presStyleLbl="node1" presStyleIdx="1" presStyleCnt="4">
        <dgm:presLayoutVars>
          <dgm:chMax val="0"/>
          <dgm:bulletEnabled val="1"/>
        </dgm:presLayoutVars>
      </dgm:prSet>
      <dgm:spPr/>
    </dgm:pt>
    <dgm:pt modelId="{07FD76DA-D0F6-3E4C-88C6-7856BCB0CF8F}" type="pres">
      <dgm:prSet presAssocID="{2E40E002-F338-4C65-8CAB-7282D94C2C78}" presName="spacer" presStyleCnt="0"/>
      <dgm:spPr/>
    </dgm:pt>
    <dgm:pt modelId="{14A536F6-DF6C-7C42-889D-B3380A004217}" type="pres">
      <dgm:prSet presAssocID="{13C5343F-9689-4241-B32B-D2DB3E8E2CCE}" presName="parentText" presStyleLbl="node1" presStyleIdx="2" presStyleCnt="4">
        <dgm:presLayoutVars>
          <dgm:chMax val="0"/>
          <dgm:bulletEnabled val="1"/>
        </dgm:presLayoutVars>
      </dgm:prSet>
      <dgm:spPr/>
    </dgm:pt>
    <dgm:pt modelId="{8865E711-1668-A34B-970F-9342F8AA08A5}" type="pres">
      <dgm:prSet presAssocID="{C20D7FD2-EE0E-4C0F-8DA4-32231BCC727D}" presName="spacer" presStyleCnt="0"/>
      <dgm:spPr/>
    </dgm:pt>
    <dgm:pt modelId="{0271850A-C643-3B47-A410-4CC0435A30E9}" type="pres">
      <dgm:prSet presAssocID="{24BA7E2B-5183-4DF9-9E20-F688C1060A8B}" presName="parentText" presStyleLbl="node1" presStyleIdx="3" presStyleCnt="4">
        <dgm:presLayoutVars>
          <dgm:chMax val="0"/>
          <dgm:bulletEnabled val="1"/>
        </dgm:presLayoutVars>
      </dgm:prSet>
      <dgm:spPr/>
    </dgm:pt>
  </dgm:ptLst>
  <dgm:cxnLst>
    <dgm:cxn modelId="{9BFF281D-0A2D-412C-812E-BB6A297ADEE4}" srcId="{6624FE94-78F4-4598-A7F0-CFDDECA3B5E4}" destId="{13C5343F-9689-4241-B32B-D2DB3E8E2CCE}" srcOrd="2" destOrd="0" parTransId="{FE3F6941-4D56-48DA-81E3-9880A167655E}" sibTransId="{C20D7FD2-EE0E-4C0F-8DA4-32231BCC727D}"/>
    <dgm:cxn modelId="{80A29A49-D747-384D-B398-6022BEF018C0}" type="presOf" srcId="{24BA7E2B-5183-4DF9-9E20-F688C1060A8B}" destId="{0271850A-C643-3B47-A410-4CC0435A30E9}" srcOrd="0" destOrd="0" presId="urn:microsoft.com/office/officeart/2005/8/layout/vList2"/>
    <dgm:cxn modelId="{A33B2779-C4D1-4D08-AD35-35B0C070085B}" srcId="{6624FE94-78F4-4598-A7F0-CFDDECA3B5E4}" destId="{788466AB-7335-47F2-84B3-F6B754931E7A}" srcOrd="0" destOrd="0" parTransId="{E409E440-0323-48F7-BE0C-F9D4B933180A}" sibTransId="{644366BD-768B-49AA-8450-45C9E1C3E1A4}"/>
    <dgm:cxn modelId="{89DDD287-360F-48B7-A4D5-F945D775DBA6}" srcId="{6624FE94-78F4-4598-A7F0-CFDDECA3B5E4}" destId="{683D7B23-103E-4738-8F1A-B663DAEDD37C}" srcOrd="1" destOrd="0" parTransId="{C7320D43-5907-4043-BDFF-FA8CCFD96484}" sibTransId="{2E40E002-F338-4C65-8CAB-7282D94C2C78}"/>
    <dgm:cxn modelId="{5BB5D689-D66F-6C47-A32E-4F4BA43FCF21}" type="presOf" srcId="{6624FE94-78F4-4598-A7F0-CFDDECA3B5E4}" destId="{2B10A762-9AA0-2040-A59A-D4E281776692}" srcOrd="0" destOrd="0" presId="urn:microsoft.com/office/officeart/2005/8/layout/vList2"/>
    <dgm:cxn modelId="{F56F03AB-6455-4E37-B143-D3BA2BF5CD73}" srcId="{6624FE94-78F4-4598-A7F0-CFDDECA3B5E4}" destId="{24BA7E2B-5183-4DF9-9E20-F688C1060A8B}" srcOrd="3" destOrd="0" parTransId="{24672409-71A9-4A65-9095-D03CCE3E9F90}" sibTransId="{D308D609-4CDF-4BF5-8D3A-6E7D86500E94}"/>
    <dgm:cxn modelId="{1C7B1EB1-A105-8046-87D0-7962D2D9DAB7}" type="presOf" srcId="{13C5343F-9689-4241-B32B-D2DB3E8E2CCE}" destId="{14A536F6-DF6C-7C42-889D-B3380A004217}" srcOrd="0" destOrd="0" presId="urn:microsoft.com/office/officeart/2005/8/layout/vList2"/>
    <dgm:cxn modelId="{037952B4-E520-FF48-807A-7C71A1C26B16}" type="presOf" srcId="{788466AB-7335-47F2-84B3-F6B754931E7A}" destId="{1DDFE7A6-C11B-F640-B0E9-B9E09AEFDF24}" srcOrd="0" destOrd="0" presId="urn:microsoft.com/office/officeart/2005/8/layout/vList2"/>
    <dgm:cxn modelId="{7CFF9EE0-3CA0-594E-A619-54F2EFD1371A}" type="presOf" srcId="{683D7B23-103E-4738-8F1A-B663DAEDD37C}" destId="{186854E0-AE7A-4549-A7DC-3AB23A468DD6}" srcOrd="0" destOrd="0" presId="urn:microsoft.com/office/officeart/2005/8/layout/vList2"/>
    <dgm:cxn modelId="{74654137-EB04-394A-BD3D-67756D4DAFA2}" type="presParOf" srcId="{2B10A762-9AA0-2040-A59A-D4E281776692}" destId="{1DDFE7A6-C11B-F640-B0E9-B9E09AEFDF24}" srcOrd="0" destOrd="0" presId="urn:microsoft.com/office/officeart/2005/8/layout/vList2"/>
    <dgm:cxn modelId="{70E7CFA8-BC37-2247-B14C-AE873C8D65D0}" type="presParOf" srcId="{2B10A762-9AA0-2040-A59A-D4E281776692}" destId="{40036BFB-DA07-2244-9EAD-E4E0869DF110}" srcOrd="1" destOrd="0" presId="urn:microsoft.com/office/officeart/2005/8/layout/vList2"/>
    <dgm:cxn modelId="{4588BB64-B516-7F42-8D90-5F819AC3B273}" type="presParOf" srcId="{2B10A762-9AA0-2040-A59A-D4E281776692}" destId="{186854E0-AE7A-4549-A7DC-3AB23A468DD6}" srcOrd="2" destOrd="0" presId="urn:microsoft.com/office/officeart/2005/8/layout/vList2"/>
    <dgm:cxn modelId="{AA55BF61-7B02-0C4B-8215-F86E82FE76CB}" type="presParOf" srcId="{2B10A762-9AA0-2040-A59A-D4E281776692}" destId="{07FD76DA-D0F6-3E4C-88C6-7856BCB0CF8F}" srcOrd="3" destOrd="0" presId="urn:microsoft.com/office/officeart/2005/8/layout/vList2"/>
    <dgm:cxn modelId="{4F738BE2-338E-1A4C-90EB-ACFD08297AA8}" type="presParOf" srcId="{2B10A762-9AA0-2040-A59A-D4E281776692}" destId="{14A536F6-DF6C-7C42-889D-B3380A004217}" srcOrd="4" destOrd="0" presId="urn:microsoft.com/office/officeart/2005/8/layout/vList2"/>
    <dgm:cxn modelId="{314D4B3C-9FCC-AB43-BC34-2FE7109487DD}" type="presParOf" srcId="{2B10A762-9AA0-2040-A59A-D4E281776692}" destId="{8865E711-1668-A34B-970F-9342F8AA08A5}" srcOrd="5" destOrd="0" presId="urn:microsoft.com/office/officeart/2005/8/layout/vList2"/>
    <dgm:cxn modelId="{FAF87D55-C0F5-0F4B-8FB1-F4E151F33698}" type="presParOf" srcId="{2B10A762-9AA0-2040-A59A-D4E281776692}" destId="{0271850A-C643-3B47-A410-4CC0435A30E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2060C4-33C6-4FD5-BD62-BAF60C6FE3ED}"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46979A7A-71C2-4455-B1B9-4E59B15321FA}">
      <dgm:prSet/>
      <dgm:spPr/>
      <dgm:t>
        <a:bodyPr/>
        <a:lstStyle/>
        <a:p>
          <a:r>
            <a:rPr lang="en-US"/>
            <a:t>Take the questionnaire</a:t>
          </a:r>
        </a:p>
      </dgm:t>
    </dgm:pt>
    <dgm:pt modelId="{AFF1E725-2104-4C33-9FD7-54390F94479B}" type="parTrans" cxnId="{6E53C25F-7F08-4785-8A90-31B0AA1D0006}">
      <dgm:prSet/>
      <dgm:spPr/>
      <dgm:t>
        <a:bodyPr/>
        <a:lstStyle/>
        <a:p>
          <a:endParaRPr lang="en-US"/>
        </a:p>
      </dgm:t>
    </dgm:pt>
    <dgm:pt modelId="{10C06BAD-118E-45EF-A356-EF6CD9F250F5}" type="sibTrans" cxnId="{6E53C25F-7F08-4785-8A90-31B0AA1D0006}">
      <dgm:prSet/>
      <dgm:spPr/>
      <dgm:t>
        <a:bodyPr/>
        <a:lstStyle/>
        <a:p>
          <a:endParaRPr lang="en-US"/>
        </a:p>
      </dgm:t>
    </dgm:pt>
    <dgm:pt modelId="{CFFFDB76-3C2D-4748-8406-46C24677B32E}">
      <dgm:prSet/>
      <dgm:spPr/>
      <dgm:t>
        <a:bodyPr/>
        <a:lstStyle/>
        <a:p>
          <a:r>
            <a:rPr lang="en-US"/>
            <a:t>Scores/Questions</a:t>
          </a:r>
        </a:p>
      </dgm:t>
    </dgm:pt>
    <dgm:pt modelId="{998B0183-2883-4356-A183-6E088093C648}" type="parTrans" cxnId="{2CE5F909-7E68-48D5-9E38-8CEFA2215D33}">
      <dgm:prSet/>
      <dgm:spPr/>
      <dgm:t>
        <a:bodyPr/>
        <a:lstStyle/>
        <a:p>
          <a:endParaRPr lang="en-US"/>
        </a:p>
      </dgm:t>
    </dgm:pt>
    <dgm:pt modelId="{39B1FD6C-8A6B-4C14-81FA-AFF21AA292F9}" type="sibTrans" cxnId="{2CE5F909-7E68-48D5-9E38-8CEFA2215D33}">
      <dgm:prSet/>
      <dgm:spPr/>
      <dgm:t>
        <a:bodyPr/>
        <a:lstStyle/>
        <a:p>
          <a:endParaRPr lang="en-US"/>
        </a:p>
      </dgm:t>
    </dgm:pt>
    <dgm:pt modelId="{61971C43-FF83-4127-8962-496A7AEB1D70}">
      <dgm:prSet/>
      <dgm:spPr/>
      <dgm:t>
        <a:bodyPr/>
        <a:lstStyle/>
        <a:p>
          <a:r>
            <a:rPr lang="en-US"/>
            <a:t>As the ACE score increases so does the the risk of disease and social problems.</a:t>
          </a:r>
        </a:p>
      </dgm:t>
    </dgm:pt>
    <dgm:pt modelId="{ADEDCC59-2194-471C-8545-4FB1878A3E43}" type="parTrans" cxnId="{5428342B-44AB-416A-B7A4-C0B34165BA77}">
      <dgm:prSet/>
      <dgm:spPr/>
      <dgm:t>
        <a:bodyPr/>
        <a:lstStyle/>
        <a:p>
          <a:endParaRPr lang="en-US"/>
        </a:p>
      </dgm:t>
    </dgm:pt>
    <dgm:pt modelId="{AF953259-8C2F-48BD-812F-11517C3E456A}" type="sibTrans" cxnId="{5428342B-44AB-416A-B7A4-C0B34165BA77}">
      <dgm:prSet/>
      <dgm:spPr/>
      <dgm:t>
        <a:bodyPr/>
        <a:lstStyle/>
        <a:p>
          <a:endParaRPr lang="en-US"/>
        </a:p>
      </dgm:t>
    </dgm:pt>
    <dgm:pt modelId="{C6E4FB6A-CA46-408D-B8CE-141517209734}">
      <dgm:prSet/>
      <dgm:spPr/>
      <dgm:t>
        <a:bodyPr/>
        <a:lstStyle/>
        <a:p>
          <a:r>
            <a:rPr lang="en-US"/>
            <a:t>3+ score is considered high</a:t>
          </a:r>
        </a:p>
      </dgm:t>
    </dgm:pt>
    <dgm:pt modelId="{5C75828D-78D5-4C62-A349-F72D32E88AA7}" type="parTrans" cxnId="{749C4A2B-3E45-4A77-9326-A36F3B29E565}">
      <dgm:prSet/>
      <dgm:spPr/>
      <dgm:t>
        <a:bodyPr/>
        <a:lstStyle/>
        <a:p>
          <a:endParaRPr lang="en-US"/>
        </a:p>
      </dgm:t>
    </dgm:pt>
    <dgm:pt modelId="{0DF57624-3D76-46C4-B083-977D3170D25C}" type="sibTrans" cxnId="{749C4A2B-3E45-4A77-9326-A36F3B29E565}">
      <dgm:prSet/>
      <dgm:spPr/>
      <dgm:t>
        <a:bodyPr/>
        <a:lstStyle/>
        <a:p>
          <a:endParaRPr lang="en-US"/>
        </a:p>
      </dgm:t>
    </dgm:pt>
    <dgm:pt modelId="{F5FE5391-DD32-4C0E-A309-7C04D019E81A}">
      <dgm:prSet/>
      <dgm:spPr/>
      <dgm:t>
        <a:bodyPr/>
        <a:lstStyle/>
        <a:p>
          <a:r>
            <a:rPr lang="en-US" u="heavy" dirty="0"/>
            <a:t>Statistics:</a:t>
          </a:r>
          <a:r>
            <a:rPr lang="en-US" dirty="0"/>
            <a:t> </a:t>
          </a:r>
        </a:p>
      </dgm:t>
    </dgm:pt>
    <dgm:pt modelId="{604424C3-691F-4EFB-8067-7E801CC0207B}" type="parTrans" cxnId="{50BFCFDD-E26D-472C-8F5F-22B1FB3EE293}">
      <dgm:prSet/>
      <dgm:spPr/>
      <dgm:t>
        <a:bodyPr/>
        <a:lstStyle/>
        <a:p>
          <a:endParaRPr lang="en-US"/>
        </a:p>
      </dgm:t>
    </dgm:pt>
    <dgm:pt modelId="{13AB11D2-5CA2-47E1-80CE-F63938E38EC2}" type="sibTrans" cxnId="{50BFCFDD-E26D-472C-8F5F-22B1FB3EE293}">
      <dgm:prSet/>
      <dgm:spPr/>
      <dgm:t>
        <a:bodyPr/>
        <a:lstStyle/>
        <a:p>
          <a:endParaRPr lang="en-US"/>
        </a:p>
      </dgm:t>
    </dgm:pt>
    <dgm:pt modelId="{31B1F2E6-9D20-4B59-8BDA-6C39CDE5DD0B}">
      <dgm:prSet/>
      <dgm:spPr/>
      <dgm:t>
        <a:bodyPr/>
        <a:lstStyle/>
        <a:p>
          <a:r>
            <a:rPr lang="en-US" dirty="0"/>
            <a:t>1 in 6 experienced four or more types of ACE, </a:t>
          </a:r>
        </a:p>
      </dgm:t>
    </dgm:pt>
    <dgm:pt modelId="{8AF2765B-6412-4B5D-B639-970B05D4C19E}" type="parTrans" cxnId="{3B5008C7-1E3C-4ABA-816A-A46E5463EAFB}">
      <dgm:prSet/>
      <dgm:spPr/>
      <dgm:t>
        <a:bodyPr/>
        <a:lstStyle/>
        <a:p>
          <a:endParaRPr lang="en-US"/>
        </a:p>
      </dgm:t>
    </dgm:pt>
    <dgm:pt modelId="{5D9015E7-5277-401F-A45A-235569655E94}" type="sibTrans" cxnId="{3B5008C7-1E3C-4ABA-816A-A46E5463EAFB}">
      <dgm:prSet/>
      <dgm:spPr/>
      <dgm:t>
        <a:bodyPr/>
        <a:lstStyle/>
        <a:p>
          <a:endParaRPr lang="en-US"/>
        </a:p>
      </dgm:t>
    </dgm:pt>
    <dgm:pt modelId="{11EB197D-2879-4251-BC2C-509DCCC570F6}">
      <dgm:prSet/>
      <dgm:spPr/>
      <dgm:t>
        <a:bodyPr/>
        <a:lstStyle/>
        <a:p>
          <a:r>
            <a:rPr lang="en-US" dirty="0"/>
            <a:t>3 times the risk of depression for those with an ACE score of 4 or more </a:t>
          </a:r>
        </a:p>
      </dgm:t>
    </dgm:pt>
    <dgm:pt modelId="{87196B0A-DC90-478D-8CEA-A681E89C5D70}" type="parTrans" cxnId="{10D97BAB-A352-4B5B-B997-316EEA08C675}">
      <dgm:prSet/>
      <dgm:spPr/>
      <dgm:t>
        <a:bodyPr/>
        <a:lstStyle/>
        <a:p>
          <a:endParaRPr lang="en-US"/>
        </a:p>
      </dgm:t>
    </dgm:pt>
    <dgm:pt modelId="{87B3C1FA-BC9B-4075-BAFA-A5EB25E01861}" type="sibTrans" cxnId="{10D97BAB-A352-4B5B-B997-316EEA08C675}">
      <dgm:prSet/>
      <dgm:spPr/>
      <dgm:t>
        <a:bodyPr/>
        <a:lstStyle/>
        <a:p>
          <a:endParaRPr lang="en-US"/>
        </a:p>
      </dgm:t>
    </dgm:pt>
    <dgm:pt modelId="{80DA72CC-EB4F-49DE-BFF3-162CD1D689D2}">
      <dgm:prSet/>
      <dgm:spPr/>
      <dgm:t>
        <a:bodyPr/>
        <a:lstStyle/>
        <a:p>
          <a:r>
            <a:rPr lang="en-US" dirty="0"/>
            <a:t>5 out of 10 leading causes of death are associated with ACESs  </a:t>
          </a:r>
        </a:p>
      </dgm:t>
    </dgm:pt>
    <dgm:pt modelId="{05C268D6-7C3C-4493-9083-E740D604B371}" type="parTrans" cxnId="{C39EE6F9-F5DE-436C-90A3-078DFE146318}">
      <dgm:prSet/>
      <dgm:spPr/>
      <dgm:t>
        <a:bodyPr/>
        <a:lstStyle/>
        <a:p>
          <a:endParaRPr lang="en-US"/>
        </a:p>
      </dgm:t>
    </dgm:pt>
    <dgm:pt modelId="{6BEC53C2-E9AB-401E-9713-23C1049AA6BA}" type="sibTrans" cxnId="{C39EE6F9-F5DE-436C-90A3-078DFE146318}">
      <dgm:prSet/>
      <dgm:spPr/>
      <dgm:t>
        <a:bodyPr/>
        <a:lstStyle/>
        <a:p>
          <a:endParaRPr lang="en-US"/>
        </a:p>
      </dgm:t>
    </dgm:pt>
    <dgm:pt modelId="{D6949608-09E4-462A-BF79-5939C8A652B0}">
      <dgm:prSet/>
      <dgm:spPr/>
      <dgm:t>
        <a:bodyPr/>
        <a:lstStyle/>
        <a:p>
          <a:r>
            <a:rPr lang="en-US" dirty="0"/>
            <a:t>Preventing ACEs could reduce the number of adults with depression by as much as 44%</a:t>
          </a:r>
        </a:p>
      </dgm:t>
    </dgm:pt>
    <dgm:pt modelId="{FEC5FA2B-23D8-4E02-994B-B4B3840ACDDC}" type="parTrans" cxnId="{323BFA7A-E128-4F24-8B0B-6512031BC85A}">
      <dgm:prSet/>
      <dgm:spPr/>
      <dgm:t>
        <a:bodyPr/>
        <a:lstStyle/>
        <a:p>
          <a:endParaRPr lang="en-US"/>
        </a:p>
      </dgm:t>
    </dgm:pt>
    <dgm:pt modelId="{9726C2AE-0825-41C6-84BF-A91BB3677C4C}" type="sibTrans" cxnId="{323BFA7A-E128-4F24-8B0B-6512031BC85A}">
      <dgm:prSet/>
      <dgm:spPr/>
      <dgm:t>
        <a:bodyPr/>
        <a:lstStyle/>
        <a:p>
          <a:endParaRPr lang="en-US"/>
        </a:p>
      </dgm:t>
    </dgm:pt>
    <dgm:pt modelId="{16397FBD-28D5-49D9-86B1-84E070C0B8E4}">
      <dgm:prSet/>
      <dgm:spPr/>
      <dgm:t>
        <a:bodyPr/>
        <a:lstStyle/>
        <a:p>
          <a:r>
            <a:rPr lang="en-US"/>
            <a:t>ACES link: https:www.npr.org</a:t>
          </a:r>
        </a:p>
      </dgm:t>
    </dgm:pt>
    <dgm:pt modelId="{36209CD2-E30D-4F80-B777-B79D76150341}" type="parTrans" cxnId="{72A56ACD-075D-420F-995E-AC5ABAAE8B3D}">
      <dgm:prSet/>
      <dgm:spPr/>
      <dgm:t>
        <a:bodyPr/>
        <a:lstStyle/>
        <a:p>
          <a:endParaRPr lang="en-US"/>
        </a:p>
      </dgm:t>
    </dgm:pt>
    <dgm:pt modelId="{DE341347-2D05-4F54-B4E1-350190137DB8}" type="sibTrans" cxnId="{72A56ACD-075D-420F-995E-AC5ABAAE8B3D}">
      <dgm:prSet/>
      <dgm:spPr/>
      <dgm:t>
        <a:bodyPr/>
        <a:lstStyle/>
        <a:p>
          <a:endParaRPr lang="en-US"/>
        </a:p>
      </dgm:t>
    </dgm:pt>
    <dgm:pt modelId="{12882B46-FBB9-414A-9B93-8B74FC748C49}" type="pres">
      <dgm:prSet presAssocID="{462060C4-33C6-4FD5-BD62-BAF60C6FE3ED}" presName="linear" presStyleCnt="0">
        <dgm:presLayoutVars>
          <dgm:animLvl val="lvl"/>
          <dgm:resizeHandles val="exact"/>
        </dgm:presLayoutVars>
      </dgm:prSet>
      <dgm:spPr/>
    </dgm:pt>
    <dgm:pt modelId="{2C669F09-ABF6-084B-9E33-8FB22951F957}" type="pres">
      <dgm:prSet presAssocID="{46979A7A-71C2-4455-B1B9-4E59B15321FA}" presName="parentText" presStyleLbl="node1" presStyleIdx="0" presStyleCnt="3">
        <dgm:presLayoutVars>
          <dgm:chMax val="0"/>
          <dgm:bulletEnabled val="1"/>
        </dgm:presLayoutVars>
      </dgm:prSet>
      <dgm:spPr/>
    </dgm:pt>
    <dgm:pt modelId="{A3D011F4-23BA-4F48-8F1D-0F3E98B9808E}" type="pres">
      <dgm:prSet presAssocID="{10C06BAD-118E-45EF-A356-EF6CD9F250F5}" presName="spacer" presStyleCnt="0"/>
      <dgm:spPr/>
    </dgm:pt>
    <dgm:pt modelId="{2CD1186C-F425-BB43-BB6C-92579A370003}" type="pres">
      <dgm:prSet presAssocID="{CFFFDB76-3C2D-4748-8406-46C24677B32E}" presName="parentText" presStyleLbl="node1" presStyleIdx="1" presStyleCnt="3">
        <dgm:presLayoutVars>
          <dgm:chMax val="0"/>
          <dgm:bulletEnabled val="1"/>
        </dgm:presLayoutVars>
      </dgm:prSet>
      <dgm:spPr/>
    </dgm:pt>
    <dgm:pt modelId="{AB05DF18-2791-144F-94F3-0CBD8DF82E20}" type="pres">
      <dgm:prSet presAssocID="{CFFFDB76-3C2D-4748-8406-46C24677B32E}" presName="childText" presStyleLbl="revTx" presStyleIdx="0" presStyleCnt="1">
        <dgm:presLayoutVars>
          <dgm:bulletEnabled val="1"/>
        </dgm:presLayoutVars>
      </dgm:prSet>
      <dgm:spPr/>
    </dgm:pt>
    <dgm:pt modelId="{46536AD9-4680-9348-89B3-2EB12D74320A}" type="pres">
      <dgm:prSet presAssocID="{16397FBD-28D5-49D9-86B1-84E070C0B8E4}" presName="parentText" presStyleLbl="node1" presStyleIdx="2" presStyleCnt="3">
        <dgm:presLayoutVars>
          <dgm:chMax val="0"/>
          <dgm:bulletEnabled val="1"/>
        </dgm:presLayoutVars>
      </dgm:prSet>
      <dgm:spPr/>
    </dgm:pt>
  </dgm:ptLst>
  <dgm:cxnLst>
    <dgm:cxn modelId="{2CE5F909-7E68-48D5-9E38-8CEFA2215D33}" srcId="{462060C4-33C6-4FD5-BD62-BAF60C6FE3ED}" destId="{CFFFDB76-3C2D-4748-8406-46C24677B32E}" srcOrd="1" destOrd="0" parTransId="{998B0183-2883-4356-A183-6E088093C648}" sibTransId="{39B1FD6C-8A6B-4C14-81FA-AFF21AA292F9}"/>
    <dgm:cxn modelId="{5428342B-44AB-416A-B7A4-C0B34165BA77}" srcId="{CFFFDB76-3C2D-4748-8406-46C24677B32E}" destId="{61971C43-FF83-4127-8962-496A7AEB1D70}" srcOrd="0" destOrd="0" parTransId="{ADEDCC59-2194-471C-8545-4FB1878A3E43}" sibTransId="{AF953259-8C2F-48BD-812F-11517C3E456A}"/>
    <dgm:cxn modelId="{749C4A2B-3E45-4A77-9326-A36F3B29E565}" srcId="{CFFFDB76-3C2D-4748-8406-46C24677B32E}" destId="{C6E4FB6A-CA46-408D-B8CE-141517209734}" srcOrd="1" destOrd="0" parTransId="{5C75828D-78D5-4C62-A349-F72D32E88AA7}" sibTransId="{0DF57624-3D76-46C4-B083-977D3170D25C}"/>
    <dgm:cxn modelId="{E3249A33-58B9-8049-BE34-69A3A740FFEC}" type="presOf" srcId="{462060C4-33C6-4FD5-BD62-BAF60C6FE3ED}" destId="{12882B46-FBB9-414A-9B93-8B74FC748C49}" srcOrd="0" destOrd="0" presId="urn:microsoft.com/office/officeart/2005/8/layout/vList2"/>
    <dgm:cxn modelId="{F07C235E-5991-814C-BCF5-76B7E26ED4F3}" type="presOf" srcId="{F5FE5391-DD32-4C0E-A309-7C04D019E81A}" destId="{AB05DF18-2791-144F-94F3-0CBD8DF82E20}" srcOrd="0" destOrd="2" presId="urn:microsoft.com/office/officeart/2005/8/layout/vList2"/>
    <dgm:cxn modelId="{6E53C25F-7F08-4785-8A90-31B0AA1D0006}" srcId="{462060C4-33C6-4FD5-BD62-BAF60C6FE3ED}" destId="{46979A7A-71C2-4455-B1B9-4E59B15321FA}" srcOrd="0" destOrd="0" parTransId="{AFF1E725-2104-4C33-9FD7-54390F94479B}" sibTransId="{10C06BAD-118E-45EF-A356-EF6CD9F250F5}"/>
    <dgm:cxn modelId="{D38C2749-C443-6D45-8808-29AB7FC16ABC}" type="presOf" srcId="{11EB197D-2879-4251-BC2C-509DCCC570F6}" destId="{AB05DF18-2791-144F-94F3-0CBD8DF82E20}" srcOrd="0" destOrd="4" presId="urn:microsoft.com/office/officeart/2005/8/layout/vList2"/>
    <dgm:cxn modelId="{1ABB4F52-4D42-4C46-B434-7FC5BCBB72C8}" type="presOf" srcId="{16397FBD-28D5-49D9-86B1-84E070C0B8E4}" destId="{46536AD9-4680-9348-89B3-2EB12D74320A}" srcOrd="0" destOrd="0" presId="urn:microsoft.com/office/officeart/2005/8/layout/vList2"/>
    <dgm:cxn modelId="{323BFA7A-E128-4F24-8B0B-6512031BC85A}" srcId="{F5FE5391-DD32-4C0E-A309-7C04D019E81A}" destId="{D6949608-09E4-462A-BF79-5939C8A652B0}" srcOrd="3" destOrd="0" parTransId="{FEC5FA2B-23D8-4E02-994B-B4B3840ACDDC}" sibTransId="{9726C2AE-0825-41C6-84BF-A91BB3677C4C}"/>
    <dgm:cxn modelId="{5256FB8E-C838-3E44-B905-53491C465C59}" type="presOf" srcId="{80DA72CC-EB4F-49DE-BFF3-162CD1D689D2}" destId="{AB05DF18-2791-144F-94F3-0CBD8DF82E20}" srcOrd="0" destOrd="5" presId="urn:microsoft.com/office/officeart/2005/8/layout/vList2"/>
    <dgm:cxn modelId="{10D97BAB-A352-4B5B-B997-316EEA08C675}" srcId="{F5FE5391-DD32-4C0E-A309-7C04D019E81A}" destId="{11EB197D-2879-4251-BC2C-509DCCC570F6}" srcOrd="1" destOrd="0" parTransId="{87196B0A-DC90-478D-8CEA-A681E89C5D70}" sibTransId="{87B3C1FA-BC9B-4075-BAFA-A5EB25E01861}"/>
    <dgm:cxn modelId="{1BA8B0B7-1B09-2F46-81E0-27B2ABF10A89}" type="presOf" srcId="{46979A7A-71C2-4455-B1B9-4E59B15321FA}" destId="{2C669F09-ABF6-084B-9E33-8FB22951F957}" srcOrd="0" destOrd="0" presId="urn:microsoft.com/office/officeart/2005/8/layout/vList2"/>
    <dgm:cxn modelId="{518AA0C2-5F52-4940-9720-EF5D55676850}" type="presOf" srcId="{CFFFDB76-3C2D-4748-8406-46C24677B32E}" destId="{2CD1186C-F425-BB43-BB6C-92579A370003}" srcOrd="0" destOrd="0" presId="urn:microsoft.com/office/officeart/2005/8/layout/vList2"/>
    <dgm:cxn modelId="{3B5008C7-1E3C-4ABA-816A-A46E5463EAFB}" srcId="{F5FE5391-DD32-4C0E-A309-7C04D019E81A}" destId="{31B1F2E6-9D20-4B59-8BDA-6C39CDE5DD0B}" srcOrd="0" destOrd="0" parTransId="{8AF2765B-6412-4B5D-B639-970B05D4C19E}" sibTransId="{5D9015E7-5277-401F-A45A-235569655E94}"/>
    <dgm:cxn modelId="{72A56ACD-075D-420F-995E-AC5ABAAE8B3D}" srcId="{462060C4-33C6-4FD5-BD62-BAF60C6FE3ED}" destId="{16397FBD-28D5-49D9-86B1-84E070C0B8E4}" srcOrd="2" destOrd="0" parTransId="{36209CD2-E30D-4F80-B777-B79D76150341}" sibTransId="{DE341347-2D05-4F54-B4E1-350190137DB8}"/>
    <dgm:cxn modelId="{2E64B8CE-AB6F-0A4F-8EF4-B04E38F46B41}" type="presOf" srcId="{61971C43-FF83-4127-8962-496A7AEB1D70}" destId="{AB05DF18-2791-144F-94F3-0CBD8DF82E20}" srcOrd="0" destOrd="0" presId="urn:microsoft.com/office/officeart/2005/8/layout/vList2"/>
    <dgm:cxn modelId="{48D52CD2-6BEA-7B44-B79A-65222D268856}" type="presOf" srcId="{C6E4FB6A-CA46-408D-B8CE-141517209734}" destId="{AB05DF18-2791-144F-94F3-0CBD8DF82E20}" srcOrd="0" destOrd="1" presId="urn:microsoft.com/office/officeart/2005/8/layout/vList2"/>
    <dgm:cxn modelId="{50BFCFDD-E26D-472C-8F5F-22B1FB3EE293}" srcId="{CFFFDB76-3C2D-4748-8406-46C24677B32E}" destId="{F5FE5391-DD32-4C0E-A309-7C04D019E81A}" srcOrd="2" destOrd="0" parTransId="{604424C3-691F-4EFB-8067-7E801CC0207B}" sibTransId="{13AB11D2-5CA2-47E1-80CE-F63938E38EC2}"/>
    <dgm:cxn modelId="{BE115BF6-5A7C-904D-BC89-1723E3C10727}" type="presOf" srcId="{31B1F2E6-9D20-4B59-8BDA-6C39CDE5DD0B}" destId="{AB05DF18-2791-144F-94F3-0CBD8DF82E20}" srcOrd="0" destOrd="3" presId="urn:microsoft.com/office/officeart/2005/8/layout/vList2"/>
    <dgm:cxn modelId="{C39EE6F9-F5DE-436C-90A3-078DFE146318}" srcId="{F5FE5391-DD32-4C0E-A309-7C04D019E81A}" destId="{80DA72CC-EB4F-49DE-BFF3-162CD1D689D2}" srcOrd="2" destOrd="0" parTransId="{05C268D6-7C3C-4493-9083-E740D604B371}" sibTransId="{6BEC53C2-E9AB-401E-9713-23C1049AA6BA}"/>
    <dgm:cxn modelId="{117E84FF-9F0B-F548-AE58-442F75BC5682}" type="presOf" srcId="{D6949608-09E4-462A-BF79-5939C8A652B0}" destId="{AB05DF18-2791-144F-94F3-0CBD8DF82E20}" srcOrd="0" destOrd="6" presId="urn:microsoft.com/office/officeart/2005/8/layout/vList2"/>
    <dgm:cxn modelId="{414FC63A-E4CE-614C-B61A-F86EB0D03F4F}" type="presParOf" srcId="{12882B46-FBB9-414A-9B93-8B74FC748C49}" destId="{2C669F09-ABF6-084B-9E33-8FB22951F957}" srcOrd="0" destOrd="0" presId="urn:microsoft.com/office/officeart/2005/8/layout/vList2"/>
    <dgm:cxn modelId="{0545159C-9054-E24A-9EFF-B6E922EAD7B0}" type="presParOf" srcId="{12882B46-FBB9-414A-9B93-8B74FC748C49}" destId="{A3D011F4-23BA-4F48-8F1D-0F3E98B9808E}" srcOrd="1" destOrd="0" presId="urn:microsoft.com/office/officeart/2005/8/layout/vList2"/>
    <dgm:cxn modelId="{6D24ADE9-70FD-E540-9EBB-F7C2A4096D3A}" type="presParOf" srcId="{12882B46-FBB9-414A-9B93-8B74FC748C49}" destId="{2CD1186C-F425-BB43-BB6C-92579A370003}" srcOrd="2" destOrd="0" presId="urn:microsoft.com/office/officeart/2005/8/layout/vList2"/>
    <dgm:cxn modelId="{9AB211BE-15E0-7E43-A8E1-C9F07F953F6C}" type="presParOf" srcId="{12882B46-FBB9-414A-9B93-8B74FC748C49}" destId="{AB05DF18-2791-144F-94F3-0CBD8DF82E20}" srcOrd="3" destOrd="0" presId="urn:microsoft.com/office/officeart/2005/8/layout/vList2"/>
    <dgm:cxn modelId="{1D90A82A-BA06-2D4E-A21D-5CEEC172F6BF}" type="presParOf" srcId="{12882B46-FBB9-414A-9B93-8B74FC748C49}" destId="{46536AD9-4680-9348-89B3-2EB12D74320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DFE7A6-C11B-F640-B0E9-B9E09AEFDF24}">
      <dsp:nvSpPr>
        <dsp:cNvPr id="0" name=""/>
        <dsp:cNvSpPr/>
      </dsp:nvSpPr>
      <dsp:spPr>
        <a:xfrm>
          <a:off x="0" y="47929"/>
          <a:ext cx="6171948" cy="131625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Stands for: Adverse Childhood Experiences. Includes neglect, physical, mental or sexual abuse or household dysfunction, such as exposure to domestic violence, divorce, or losing a parent.</a:t>
          </a:r>
        </a:p>
      </dsp:txBody>
      <dsp:txXfrm>
        <a:off x="64254" y="112183"/>
        <a:ext cx="6043440" cy="1187742"/>
      </dsp:txXfrm>
    </dsp:sp>
    <dsp:sp modelId="{186854E0-AE7A-4549-A7DC-3AB23A468DD6}">
      <dsp:nvSpPr>
        <dsp:cNvPr id="0" name=""/>
        <dsp:cNvSpPr/>
      </dsp:nvSpPr>
      <dsp:spPr>
        <a:xfrm>
          <a:off x="0" y="1410259"/>
          <a:ext cx="6171948" cy="131625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“Such experiences can altar a children’s brain development and immune systems, leading to an increased risk of health and social problems in adults that range from obesity, to alcoholism, heart and lung disease, cancer, diabetes, chronic depression, addiction and suicide.”</a:t>
          </a:r>
        </a:p>
      </dsp:txBody>
      <dsp:txXfrm>
        <a:off x="64254" y="1474513"/>
        <a:ext cx="6043440" cy="1187742"/>
      </dsp:txXfrm>
    </dsp:sp>
    <dsp:sp modelId="{14A536F6-DF6C-7C42-889D-B3380A004217}">
      <dsp:nvSpPr>
        <dsp:cNvPr id="0" name=""/>
        <dsp:cNvSpPr/>
      </dsp:nvSpPr>
      <dsp:spPr>
        <a:xfrm>
          <a:off x="0" y="2772589"/>
          <a:ext cx="6171948" cy="131625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ACES are also tied to societal problems such as drop out rates, teen pregnancy, and incarceration. </a:t>
          </a:r>
        </a:p>
      </dsp:txBody>
      <dsp:txXfrm>
        <a:off x="64254" y="2836843"/>
        <a:ext cx="6043440" cy="1187742"/>
      </dsp:txXfrm>
    </dsp:sp>
    <dsp:sp modelId="{0271850A-C643-3B47-A410-4CC0435A30E9}">
      <dsp:nvSpPr>
        <dsp:cNvPr id="0" name=""/>
        <dsp:cNvSpPr/>
      </dsp:nvSpPr>
      <dsp:spPr>
        <a:xfrm>
          <a:off x="0" y="4134920"/>
          <a:ext cx="6171948" cy="131625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ACES can be prevented and that’s where we all play an important role</a:t>
          </a:r>
        </a:p>
      </dsp:txBody>
      <dsp:txXfrm>
        <a:off x="64254" y="4199174"/>
        <a:ext cx="6043440" cy="11877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669F09-ABF6-084B-9E33-8FB22951F957}">
      <dsp:nvSpPr>
        <dsp:cNvPr id="0" name=""/>
        <dsp:cNvSpPr/>
      </dsp:nvSpPr>
      <dsp:spPr>
        <a:xfrm>
          <a:off x="0" y="2434"/>
          <a:ext cx="6171948" cy="6318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Take the questionnaire</a:t>
          </a:r>
        </a:p>
      </dsp:txBody>
      <dsp:txXfrm>
        <a:off x="30842" y="33276"/>
        <a:ext cx="6110264" cy="570116"/>
      </dsp:txXfrm>
    </dsp:sp>
    <dsp:sp modelId="{2CD1186C-F425-BB43-BB6C-92579A370003}">
      <dsp:nvSpPr>
        <dsp:cNvPr id="0" name=""/>
        <dsp:cNvSpPr/>
      </dsp:nvSpPr>
      <dsp:spPr>
        <a:xfrm>
          <a:off x="0" y="711994"/>
          <a:ext cx="6171948" cy="631800"/>
        </a:xfrm>
        <a:prstGeom prst="roundRect">
          <a:avLst/>
        </a:prstGeom>
        <a:solidFill>
          <a:schemeClr val="accent2">
            <a:hueOff val="1515786"/>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Scores/Questions</a:t>
          </a:r>
        </a:p>
      </dsp:txBody>
      <dsp:txXfrm>
        <a:off x="30842" y="742836"/>
        <a:ext cx="6110264" cy="570116"/>
      </dsp:txXfrm>
    </dsp:sp>
    <dsp:sp modelId="{AB05DF18-2791-144F-94F3-0CBD8DF82E20}">
      <dsp:nvSpPr>
        <dsp:cNvPr id="0" name=""/>
        <dsp:cNvSpPr/>
      </dsp:nvSpPr>
      <dsp:spPr>
        <a:xfrm>
          <a:off x="0" y="1343794"/>
          <a:ext cx="6171948" cy="3521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5959"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a:t>As the ACE score increases so does the the risk of disease and social problems.</a:t>
          </a:r>
        </a:p>
        <a:p>
          <a:pPr marL="228600" lvl="1" indent="-228600" algn="l" defTabSz="933450">
            <a:lnSpc>
              <a:spcPct val="90000"/>
            </a:lnSpc>
            <a:spcBef>
              <a:spcPct val="0"/>
            </a:spcBef>
            <a:spcAft>
              <a:spcPct val="20000"/>
            </a:spcAft>
            <a:buChar char="•"/>
          </a:pPr>
          <a:r>
            <a:rPr lang="en-US" sz="2100" kern="1200"/>
            <a:t>3+ score is considered high</a:t>
          </a:r>
        </a:p>
        <a:p>
          <a:pPr marL="228600" lvl="1" indent="-228600" algn="l" defTabSz="933450">
            <a:lnSpc>
              <a:spcPct val="90000"/>
            </a:lnSpc>
            <a:spcBef>
              <a:spcPct val="0"/>
            </a:spcBef>
            <a:spcAft>
              <a:spcPct val="20000"/>
            </a:spcAft>
            <a:buChar char="•"/>
          </a:pPr>
          <a:r>
            <a:rPr lang="en-US" sz="2100" u="heavy" kern="1200" dirty="0"/>
            <a:t>Statistics:</a:t>
          </a:r>
          <a:r>
            <a:rPr lang="en-US" sz="2100" kern="1200" dirty="0"/>
            <a:t> </a:t>
          </a:r>
        </a:p>
        <a:p>
          <a:pPr marL="457200" lvl="2" indent="-228600" algn="l" defTabSz="933450">
            <a:lnSpc>
              <a:spcPct val="90000"/>
            </a:lnSpc>
            <a:spcBef>
              <a:spcPct val="0"/>
            </a:spcBef>
            <a:spcAft>
              <a:spcPct val="20000"/>
            </a:spcAft>
            <a:buChar char="•"/>
          </a:pPr>
          <a:r>
            <a:rPr lang="en-US" sz="2100" kern="1200" dirty="0"/>
            <a:t>1 in 6 experienced four or more types of ACE, </a:t>
          </a:r>
        </a:p>
        <a:p>
          <a:pPr marL="457200" lvl="2" indent="-228600" algn="l" defTabSz="933450">
            <a:lnSpc>
              <a:spcPct val="90000"/>
            </a:lnSpc>
            <a:spcBef>
              <a:spcPct val="0"/>
            </a:spcBef>
            <a:spcAft>
              <a:spcPct val="20000"/>
            </a:spcAft>
            <a:buChar char="•"/>
          </a:pPr>
          <a:r>
            <a:rPr lang="en-US" sz="2100" kern="1200" dirty="0"/>
            <a:t>3 times the risk of depression for those with an ACE score of 4 or more </a:t>
          </a:r>
        </a:p>
        <a:p>
          <a:pPr marL="457200" lvl="2" indent="-228600" algn="l" defTabSz="933450">
            <a:lnSpc>
              <a:spcPct val="90000"/>
            </a:lnSpc>
            <a:spcBef>
              <a:spcPct val="0"/>
            </a:spcBef>
            <a:spcAft>
              <a:spcPct val="20000"/>
            </a:spcAft>
            <a:buChar char="•"/>
          </a:pPr>
          <a:r>
            <a:rPr lang="en-US" sz="2100" kern="1200" dirty="0"/>
            <a:t>5 out of 10 leading causes of death are associated with ACESs  </a:t>
          </a:r>
        </a:p>
        <a:p>
          <a:pPr marL="457200" lvl="2" indent="-228600" algn="l" defTabSz="933450">
            <a:lnSpc>
              <a:spcPct val="90000"/>
            </a:lnSpc>
            <a:spcBef>
              <a:spcPct val="0"/>
            </a:spcBef>
            <a:spcAft>
              <a:spcPct val="20000"/>
            </a:spcAft>
            <a:buChar char="•"/>
          </a:pPr>
          <a:r>
            <a:rPr lang="en-US" sz="2100" kern="1200" dirty="0"/>
            <a:t>Preventing ACEs could reduce the number of adults with depression by as much as 44%</a:t>
          </a:r>
        </a:p>
      </dsp:txBody>
      <dsp:txXfrm>
        <a:off x="0" y="1343794"/>
        <a:ext cx="6171948" cy="3521070"/>
      </dsp:txXfrm>
    </dsp:sp>
    <dsp:sp modelId="{46536AD9-4680-9348-89B3-2EB12D74320A}">
      <dsp:nvSpPr>
        <dsp:cNvPr id="0" name=""/>
        <dsp:cNvSpPr/>
      </dsp:nvSpPr>
      <dsp:spPr>
        <a:xfrm>
          <a:off x="0" y="4864865"/>
          <a:ext cx="6171948" cy="631800"/>
        </a:xfrm>
        <a:prstGeom prst="roundRect">
          <a:avLst/>
        </a:prstGeom>
        <a:solidFill>
          <a:schemeClr val="accent2">
            <a:hueOff val="3031573"/>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ACES link: https:www.npr.org</a:t>
          </a:r>
        </a:p>
      </dsp:txBody>
      <dsp:txXfrm>
        <a:off x="30842" y="4895707"/>
        <a:ext cx="6110264" cy="57011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678426" y="889820"/>
            <a:ext cx="9989574" cy="3598606"/>
          </a:xfrm>
        </p:spPr>
        <p:txBody>
          <a:bodyPr anchor="t">
            <a:normAutofit/>
          </a:bodyPr>
          <a:lstStyle>
            <a:lvl1pPr algn="l">
              <a:defRPr sz="5400"/>
            </a:lvl1pPr>
          </a:lstStyle>
          <a:p>
            <a:r>
              <a:rPr lang="en-US" dirty="0"/>
              <a:t>Click to edit Master title style</a:t>
            </a:r>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678426"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2F3E8B1C-86EF-43CF-8304-249481088644}" type="datetimeFigureOut">
              <a:rPr lang="en-US" smtClean="0"/>
              <a:t>11/29/2022</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09559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2F3E8B1C-86EF-43CF-8304-249481088644}" type="datetimeFigureOut">
              <a:rPr lang="en-US" smtClean="0"/>
              <a:t>11/29/2022</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880066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838200" y="997973"/>
            <a:ext cx="8404122" cy="49849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2F3E8B1C-86EF-43CF-8304-249481088644}" type="datetimeFigureOut">
              <a:rPr lang="en-US" smtClean="0"/>
              <a:t>11/29/2022</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631611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2F3E8B1C-86EF-43CF-8304-249481088644}" type="datetimeFigureOut">
              <a:rPr lang="en-US" smtClean="0"/>
              <a:t>11/29/2022</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665137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2F3E8B1C-86EF-43CF-8304-249481088644}" type="datetimeFigureOut">
              <a:rPr lang="en-US" smtClean="0"/>
              <a:t>11/29/2022</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840718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22096"/>
            <a:ext cx="10691265" cy="1127930"/>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15383" y="2128684"/>
            <a:ext cx="5304417"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72200" y="2128684"/>
            <a:ext cx="5219700"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2F3E8B1C-86EF-43CF-8304-249481088644}" type="datetimeFigureOut">
              <a:rPr lang="en-US" smtClean="0"/>
              <a:t>11/29/2022</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532049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685887" y="929148"/>
            <a:ext cx="10640005" cy="761540"/>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15384" y="1681163"/>
            <a:ext cx="5282192"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15384" y="2505075"/>
            <a:ext cx="5282192" cy="34237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72200" y="1681163"/>
            <a:ext cx="5183188"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72200" y="2505075"/>
            <a:ext cx="5183188"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2F3E8B1C-86EF-43CF-8304-249481088644}" type="datetimeFigureOut">
              <a:rPr lang="en-US" smtClean="0"/>
              <a:t>11/29/2022</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64752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2F3E8B1C-86EF-43CF-8304-249481088644}" type="datetimeFigureOut">
              <a:rPr lang="en-US" smtClean="0"/>
              <a:t>11/29/2022</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171180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2F3E8B1C-86EF-43CF-8304-249481088644}" type="datetimeFigureOut">
              <a:rPr lang="en-US" smtClean="0"/>
              <a:t>11/29/2022</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274545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678426" y="781665"/>
            <a:ext cx="4093599" cy="122345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688258" y="2315497"/>
            <a:ext cx="4093599" cy="35534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2F3E8B1C-86EF-43CF-8304-249481088644}" type="datetimeFigureOut">
              <a:rPr lang="en-US" smtClean="0"/>
              <a:t>11/29/2022</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669071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683342" y="1066800"/>
            <a:ext cx="4103431" cy="1317523"/>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683342"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2F3E8B1C-86EF-43CF-8304-249481088644}" type="datetimeFigureOut">
              <a:rPr lang="en-US" smtClean="0"/>
              <a:t>11/29/2022</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774361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22096"/>
            <a:ext cx="10691265" cy="137103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93126"/>
            <a:ext cx="10691265" cy="36360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fld id="{2F3E8B1C-86EF-43CF-8304-249481088644}" type="datetimeFigureOut">
              <a:rPr lang="en-US" smtClean="0"/>
              <a:pPr/>
              <a:t>11/29/2022</a:t>
            </a:fld>
            <a:endParaRPr lang="en-US" dirty="0"/>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C3DB2ADC-AF19-4574-8C10-79B5B04FCA27}" type="slidenum">
              <a:rPr lang="en-US" smtClean="0"/>
              <a:pPr/>
              <a:t>‹#›</a:t>
            </a:fld>
            <a:endParaRPr lang="en-US" dirty="0"/>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9159687"/>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cdc.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3E93247-6229-44AB-A550-739E971E6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5D67320-FCFD-4931-AAF7-C6C853329C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60F178-C10C-FBB8-17BB-E1BE9AC1974A}"/>
              </a:ext>
            </a:extLst>
          </p:cNvPr>
          <p:cNvSpPr>
            <a:spLocks noGrp="1"/>
          </p:cNvSpPr>
          <p:nvPr>
            <p:ph type="ctrTitle"/>
          </p:nvPr>
        </p:nvSpPr>
        <p:spPr>
          <a:xfrm>
            <a:off x="685800" y="908651"/>
            <a:ext cx="3620882" cy="3640345"/>
          </a:xfrm>
        </p:spPr>
        <p:txBody>
          <a:bodyPr anchor="t">
            <a:normAutofit/>
          </a:bodyPr>
          <a:lstStyle/>
          <a:p>
            <a:r>
              <a:rPr lang="en-US" sz="4000" dirty="0" err="1">
                <a:solidFill>
                  <a:schemeClr val="bg1"/>
                </a:solidFill>
              </a:rPr>
              <a:t>TraumA</a:t>
            </a:r>
            <a:r>
              <a:rPr lang="en-US" sz="4000" dirty="0">
                <a:solidFill>
                  <a:schemeClr val="bg1"/>
                </a:solidFill>
              </a:rPr>
              <a:t> INFORMED CARE (TIC)</a:t>
            </a:r>
          </a:p>
        </p:txBody>
      </p:sp>
      <p:sp>
        <p:nvSpPr>
          <p:cNvPr id="3" name="Subtitle 2">
            <a:extLst>
              <a:ext uri="{FF2B5EF4-FFF2-40B4-BE49-F238E27FC236}">
                <a16:creationId xmlns:a16="http://schemas.microsoft.com/office/drawing/2014/main" id="{FD2943A8-2EA3-7CC6-B501-6786A5CCFB6D}"/>
              </a:ext>
            </a:extLst>
          </p:cNvPr>
          <p:cNvSpPr>
            <a:spLocks noGrp="1"/>
          </p:cNvSpPr>
          <p:nvPr>
            <p:ph type="subTitle" idx="1"/>
          </p:nvPr>
        </p:nvSpPr>
        <p:spPr>
          <a:xfrm>
            <a:off x="705934" y="5220450"/>
            <a:ext cx="3380437" cy="570748"/>
          </a:xfrm>
        </p:spPr>
        <p:txBody>
          <a:bodyPr anchor="b">
            <a:normAutofit/>
          </a:bodyPr>
          <a:lstStyle/>
          <a:p>
            <a:r>
              <a:rPr lang="en-US" sz="1800" dirty="0" err="1">
                <a:solidFill>
                  <a:schemeClr val="bg1"/>
                </a:solidFill>
              </a:rPr>
              <a:t>CECILiA</a:t>
            </a:r>
            <a:r>
              <a:rPr lang="en-US" sz="1800" dirty="0">
                <a:solidFill>
                  <a:schemeClr val="bg1"/>
                </a:solidFill>
              </a:rPr>
              <a:t> PALACIOS, MSW</a:t>
            </a:r>
          </a:p>
        </p:txBody>
      </p:sp>
      <p:cxnSp>
        <p:nvCxnSpPr>
          <p:cNvPr id="13" name="Straight Connector 12">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6383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pic>
        <p:nvPicPr>
          <p:cNvPr id="4" name="Picture 3" descr="Art coloring supplies">
            <a:extLst>
              <a:ext uri="{FF2B5EF4-FFF2-40B4-BE49-F238E27FC236}">
                <a16:creationId xmlns:a16="http://schemas.microsoft.com/office/drawing/2014/main" id="{4FCA2A3C-DDC2-D267-62C6-8081A503F0CD}"/>
              </a:ext>
            </a:extLst>
          </p:cNvPr>
          <p:cNvPicPr>
            <a:picLocks noChangeAspect="1"/>
          </p:cNvPicPr>
          <p:nvPr/>
        </p:nvPicPr>
        <p:blipFill rotWithShape="1">
          <a:blip r:embed="rId2"/>
          <a:srcRect r="28793" b="-1"/>
          <a:stretch/>
        </p:blipFill>
        <p:spPr>
          <a:xfrm>
            <a:off x="4876158" y="10"/>
            <a:ext cx="7315841" cy="6857990"/>
          </a:xfrm>
          <a:prstGeom prst="rect">
            <a:avLst/>
          </a:prstGeom>
        </p:spPr>
      </p:pic>
    </p:spTree>
    <p:extLst>
      <p:ext uri="{BB962C8B-B14F-4D97-AF65-F5344CB8AC3E}">
        <p14:creationId xmlns:p14="http://schemas.microsoft.com/office/powerpoint/2010/main" val="1793097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E49D7415-2F11-44C2-B6AA-13A25B6814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3F25E7-B86C-F3C5-892A-747375F57EA3}"/>
              </a:ext>
            </a:extLst>
          </p:cNvPr>
          <p:cNvSpPr>
            <a:spLocks noGrp="1"/>
          </p:cNvSpPr>
          <p:nvPr>
            <p:ph type="title"/>
          </p:nvPr>
        </p:nvSpPr>
        <p:spPr>
          <a:xfrm>
            <a:off x="6377111" y="909638"/>
            <a:ext cx="5014789" cy="1318062"/>
          </a:xfrm>
        </p:spPr>
        <p:txBody>
          <a:bodyPr>
            <a:normAutofit/>
          </a:bodyPr>
          <a:lstStyle/>
          <a:p>
            <a:r>
              <a:rPr lang="en-US" dirty="0"/>
              <a:t>What does trauma mean to you?</a:t>
            </a:r>
          </a:p>
        </p:txBody>
      </p:sp>
      <p:pic>
        <p:nvPicPr>
          <p:cNvPr id="1026" name="Picture 2" descr="402,829 Trauma Stock Photos, Pictures &amp; Royalty-Free Images - iStock">
            <a:extLst>
              <a:ext uri="{FF2B5EF4-FFF2-40B4-BE49-F238E27FC236}">
                <a16:creationId xmlns:a16="http://schemas.microsoft.com/office/drawing/2014/main" id="{0D349B3D-BA59-20F4-EED4-C4A946FB76E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00100" y="1773054"/>
            <a:ext cx="4976888" cy="3311892"/>
          </a:xfrm>
          <a:prstGeom prst="rect">
            <a:avLst/>
          </a:prstGeom>
          <a:noFill/>
          <a:extLst>
            <a:ext uri="{909E8E84-426E-40DD-AFC4-6F175D3DCCD1}">
              <a14:hiddenFill xmlns:a14="http://schemas.microsoft.com/office/drawing/2010/main">
                <a:solidFill>
                  <a:srgbClr val="FFFFFF"/>
                </a:solidFill>
              </a14:hiddenFill>
            </a:ext>
          </a:extLst>
        </p:spPr>
      </p:pic>
      <p:cxnSp>
        <p:nvCxnSpPr>
          <p:cNvPr id="1033" name="Straight Connector 1032">
            <a:extLst>
              <a:ext uri="{FF2B5EF4-FFF2-40B4-BE49-F238E27FC236}">
                <a16:creationId xmlns:a16="http://schemas.microsoft.com/office/drawing/2014/main" id="{D2E57F3D-33BE-4306-87E6-2457637195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15100" y="723900"/>
            <a:ext cx="16002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8590139-97D0-A960-C109-0C0683D0353E}"/>
              </a:ext>
            </a:extLst>
          </p:cNvPr>
          <p:cNvSpPr>
            <a:spLocks noGrp="1"/>
          </p:cNvSpPr>
          <p:nvPr>
            <p:ph idx="1"/>
          </p:nvPr>
        </p:nvSpPr>
        <p:spPr>
          <a:xfrm>
            <a:off x="6415014" y="2276474"/>
            <a:ext cx="5014790" cy="3885027"/>
          </a:xfrm>
        </p:spPr>
        <p:txBody>
          <a:bodyPr>
            <a:normAutofit fontScale="92500" lnSpcReduction="10000"/>
          </a:bodyPr>
          <a:lstStyle/>
          <a:p>
            <a:pPr>
              <a:lnSpc>
                <a:spcPct val="110000"/>
              </a:lnSpc>
            </a:pPr>
            <a:endParaRPr lang="en-US" sz="1400" dirty="0"/>
          </a:p>
          <a:p>
            <a:pPr>
              <a:lnSpc>
                <a:spcPct val="110000"/>
              </a:lnSpc>
            </a:pPr>
            <a:r>
              <a:rPr lang="en-US" sz="1700" dirty="0"/>
              <a:t>Group examples</a:t>
            </a:r>
          </a:p>
          <a:p>
            <a:pPr marL="0" indent="0">
              <a:lnSpc>
                <a:spcPct val="110000"/>
              </a:lnSpc>
              <a:buNone/>
            </a:pPr>
            <a:endParaRPr lang="en-US" sz="1400" dirty="0"/>
          </a:p>
          <a:p>
            <a:pPr>
              <a:lnSpc>
                <a:spcPct val="110000"/>
              </a:lnSpc>
            </a:pPr>
            <a:r>
              <a:rPr lang="en-US" sz="1600" dirty="0"/>
              <a:t>Definition given by CDC “an event, or series of events, that causes moderate to severe stress reactions, is called a traumatic event. Traumatic events are characterized by a sense of horror, helplessness, serious injury, or threat of serious injury or death”</a:t>
            </a:r>
          </a:p>
          <a:p>
            <a:pPr marL="0" indent="0">
              <a:lnSpc>
                <a:spcPct val="110000"/>
              </a:lnSpc>
              <a:buNone/>
            </a:pPr>
            <a:endParaRPr lang="en-US" sz="1600" dirty="0"/>
          </a:p>
          <a:p>
            <a:pPr>
              <a:lnSpc>
                <a:spcPct val="110000"/>
              </a:lnSpc>
            </a:pPr>
            <a:r>
              <a:rPr lang="en-US" sz="1600" dirty="0"/>
              <a:t>Trauma is a wide-spread problem that impacts many of the students who sit in classrooms every day. In order to best meet the needs of these students, we first need to start with a thorough understanding of trauma.</a:t>
            </a:r>
          </a:p>
          <a:p>
            <a:pPr>
              <a:lnSpc>
                <a:spcPct val="110000"/>
              </a:lnSpc>
            </a:pPr>
            <a:endParaRPr lang="en-US" sz="1400" dirty="0"/>
          </a:p>
        </p:txBody>
      </p:sp>
    </p:spTree>
    <p:extLst>
      <p:ext uri="{BB962C8B-B14F-4D97-AF65-F5344CB8AC3E}">
        <p14:creationId xmlns:p14="http://schemas.microsoft.com/office/powerpoint/2010/main" val="1466972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7" name="Rectangle 2056">
            <a:extLst>
              <a:ext uri="{FF2B5EF4-FFF2-40B4-BE49-F238E27FC236}">
                <a16:creationId xmlns:a16="http://schemas.microsoft.com/office/drawing/2014/main" id="{E49D7415-2F11-44C2-B6AA-13A25B6814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2B4874-07C8-BEBB-CC3B-97480F61F722}"/>
              </a:ext>
            </a:extLst>
          </p:cNvPr>
          <p:cNvSpPr>
            <a:spLocks noGrp="1"/>
          </p:cNvSpPr>
          <p:nvPr>
            <p:ph type="title"/>
          </p:nvPr>
        </p:nvSpPr>
        <p:spPr>
          <a:xfrm>
            <a:off x="671390" y="554997"/>
            <a:ext cx="3635132" cy="5043599"/>
          </a:xfrm>
        </p:spPr>
        <p:txBody>
          <a:bodyPr>
            <a:normAutofit/>
          </a:bodyPr>
          <a:lstStyle/>
          <a:p>
            <a:r>
              <a:rPr lang="en-US" dirty="0"/>
              <a:t>Why is it important for us to be trauma informed in the school setting?</a:t>
            </a:r>
          </a:p>
        </p:txBody>
      </p:sp>
      <p:cxnSp>
        <p:nvCxnSpPr>
          <p:cNvPr id="2059" name="Straight Connector 2058">
            <a:extLst>
              <a:ext uri="{FF2B5EF4-FFF2-40B4-BE49-F238E27FC236}">
                <a16:creationId xmlns:a16="http://schemas.microsoft.com/office/drawing/2014/main" id="{8E0104E4-99BC-494F-8342-F250828E574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4868972" y="723901"/>
            <a:ext cx="15948" cy="54500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2052" name="Picture 4" descr="HEARTS Trauma-Informed Principles | UCSF HEARTS">
            <a:extLst>
              <a:ext uri="{FF2B5EF4-FFF2-40B4-BE49-F238E27FC236}">
                <a16:creationId xmlns:a16="http://schemas.microsoft.com/office/drawing/2014/main" id="{FE66C522-FE47-A7A5-916C-B26FF01BFA4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561479" y="228212"/>
            <a:ext cx="4136342" cy="281978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530A04A4-8459-7E3E-DA66-5407F6F4E120}"/>
              </a:ext>
            </a:extLst>
          </p:cNvPr>
          <p:cNvSpPr>
            <a:spLocks noGrp="1"/>
          </p:cNvSpPr>
          <p:nvPr>
            <p:ph idx="1"/>
          </p:nvPr>
        </p:nvSpPr>
        <p:spPr>
          <a:xfrm>
            <a:off x="5581157" y="3368593"/>
            <a:ext cx="5994261" cy="2819789"/>
          </a:xfrm>
        </p:spPr>
        <p:txBody>
          <a:bodyPr>
            <a:normAutofit/>
          </a:bodyPr>
          <a:lstStyle/>
          <a:p>
            <a:pPr>
              <a:lnSpc>
                <a:spcPct val="110000"/>
              </a:lnSpc>
            </a:pPr>
            <a:r>
              <a:rPr lang="en-US" sz="1600" dirty="0"/>
              <a:t>This information is important for the educators, school administrators, school personnel and mental health professionals</a:t>
            </a:r>
          </a:p>
          <a:p>
            <a:pPr>
              <a:lnSpc>
                <a:spcPct val="110000"/>
              </a:lnSpc>
            </a:pPr>
            <a:r>
              <a:rPr lang="en-US" sz="1600" dirty="0"/>
              <a:t>5 guiding principles of trauma informed care:</a:t>
            </a:r>
          </a:p>
          <a:p>
            <a:pPr lvl="2">
              <a:lnSpc>
                <a:spcPct val="110000"/>
              </a:lnSpc>
            </a:pPr>
            <a:r>
              <a:rPr lang="en-US" cap="all" dirty="0"/>
              <a:t>Safety, choice, collaboration, trustworthiness, and </a:t>
            </a:r>
            <a:r>
              <a:rPr lang="en-US" cap="all" dirty="0" err="1"/>
              <a:t>empowermenT</a:t>
            </a:r>
            <a:r>
              <a:rPr lang="en-US" dirty="0"/>
              <a:t> </a:t>
            </a:r>
          </a:p>
          <a:p>
            <a:pPr marL="914400" lvl="2" indent="0">
              <a:lnSpc>
                <a:spcPct val="110000"/>
              </a:lnSpc>
              <a:buNone/>
            </a:pPr>
            <a:endParaRPr lang="en-US" dirty="0"/>
          </a:p>
          <a:p>
            <a:pPr lvl="2">
              <a:lnSpc>
                <a:spcPct val="110000"/>
              </a:lnSpc>
            </a:pPr>
            <a:r>
              <a:rPr lang="en-US" dirty="0"/>
              <a:t>Other thoughts?</a:t>
            </a:r>
          </a:p>
          <a:p>
            <a:pPr lvl="2">
              <a:lnSpc>
                <a:spcPct val="110000"/>
              </a:lnSpc>
            </a:pPr>
            <a:endParaRPr lang="en-US" sz="1500" dirty="0"/>
          </a:p>
        </p:txBody>
      </p:sp>
    </p:spTree>
    <p:extLst>
      <p:ext uri="{BB962C8B-B14F-4D97-AF65-F5344CB8AC3E}">
        <p14:creationId xmlns:p14="http://schemas.microsoft.com/office/powerpoint/2010/main" val="3109873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68B2C62-7648-4430-90D5-AE0F252AF1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4A4933-E3A3-FD35-182A-0167CE9B331A}"/>
              </a:ext>
            </a:extLst>
          </p:cNvPr>
          <p:cNvSpPr>
            <a:spLocks noGrp="1"/>
          </p:cNvSpPr>
          <p:nvPr>
            <p:ph type="title"/>
          </p:nvPr>
        </p:nvSpPr>
        <p:spPr>
          <a:xfrm>
            <a:off x="695324" y="901701"/>
            <a:ext cx="3914776" cy="3977269"/>
          </a:xfrm>
        </p:spPr>
        <p:txBody>
          <a:bodyPr>
            <a:normAutofit/>
          </a:bodyPr>
          <a:lstStyle/>
          <a:p>
            <a:r>
              <a:rPr lang="en-US" dirty="0"/>
              <a:t>What are ACES and how is it related to Tic?</a:t>
            </a:r>
          </a:p>
        </p:txBody>
      </p:sp>
      <p:cxnSp>
        <p:nvCxnSpPr>
          <p:cNvPr id="11" name="Straight Connector 10">
            <a:extLst>
              <a:ext uri="{FF2B5EF4-FFF2-40B4-BE49-F238E27FC236}">
                <a16:creationId xmlns:a16="http://schemas.microsoft.com/office/drawing/2014/main" id="{4BFD5B9F-5FB6-467D-83D5-DF82F190735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5240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5577D27F-411F-A556-E9B2-EE0221D89F4A}"/>
              </a:ext>
            </a:extLst>
          </p:cNvPr>
          <p:cNvGraphicFramePr>
            <a:graphicFrameLocks noGrp="1"/>
          </p:cNvGraphicFramePr>
          <p:nvPr>
            <p:ph idx="1"/>
            <p:extLst>
              <p:ext uri="{D42A27DB-BD31-4B8C-83A1-F6EECF244321}">
                <p14:modId xmlns:p14="http://schemas.microsoft.com/office/powerpoint/2010/main" val="1709468412"/>
              </p:ext>
            </p:extLst>
          </p:nvPr>
        </p:nvGraphicFramePr>
        <p:xfrm>
          <a:off x="5219952" y="723900"/>
          <a:ext cx="6171948" cy="5499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0424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F68B2C62-7648-4430-90D5-AE0F252AF1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73641C-CEF7-2E45-2E80-233D7155BB41}"/>
              </a:ext>
            </a:extLst>
          </p:cNvPr>
          <p:cNvSpPr>
            <a:spLocks noGrp="1"/>
          </p:cNvSpPr>
          <p:nvPr>
            <p:ph type="title"/>
          </p:nvPr>
        </p:nvSpPr>
        <p:spPr>
          <a:xfrm>
            <a:off x="695324" y="901701"/>
            <a:ext cx="3914776" cy="3977269"/>
          </a:xfrm>
        </p:spPr>
        <p:txBody>
          <a:bodyPr>
            <a:normAutofit/>
          </a:bodyPr>
          <a:lstStyle/>
          <a:p>
            <a:r>
              <a:rPr lang="en-US"/>
              <a:t>ACEs continued:</a:t>
            </a:r>
            <a:br>
              <a:rPr lang="en-US"/>
            </a:br>
            <a:endParaRPr lang="en-US" dirty="0"/>
          </a:p>
        </p:txBody>
      </p:sp>
      <p:cxnSp>
        <p:nvCxnSpPr>
          <p:cNvPr id="7" name="Straight Connector 10">
            <a:extLst>
              <a:ext uri="{FF2B5EF4-FFF2-40B4-BE49-F238E27FC236}">
                <a16:creationId xmlns:a16="http://schemas.microsoft.com/office/drawing/2014/main" id="{4BFD5B9F-5FB6-467D-83D5-DF82F190735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5240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8" name="Content Placeholder 2">
            <a:extLst>
              <a:ext uri="{FF2B5EF4-FFF2-40B4-BE49-F238E27FC236}">
                <a16:creationId xmlns:a16="http://schemas.microsoft.com/office/drawing/2014/main" id="{AB29DDF2-B2F7-05EC-AD63-383FAC8BCA34}"/>
              </a:ext>
            </a:extLst>
          </p:cNvPr>
          <p:cNvGraphicFramePr>
            <a:graphicFrameLocks noGrp="1"/>
          </p:cNvGraphicFramePr>
          <p:nvPr>
            <p:ph idx="1"/>
            <p:extLst>
              <p:ext uri="{D42A27DB-BD31-4B8C-83A1-F6EECF244321}">
                <p14:modId xmlns:p14="http://schemas.microsoft.com/office/powerpoint/2010/main" val="3531724024"/>
              </p:ext>
            </p:extLst>
          </p:nvPr>
        </p:nvGraphicFramePr>
        <p:xfrm>
          <a:off x="5219952" y="723900"/>
          <a:ext cx="6171948" cy="5499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9363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1F12E-B9A7-52D9-7567-C700CB8648DD}"/>
              </a:ext>
            </a:extLst>
          </p:cNvPr>
          <p:cNvSpPr>
            <a:spLocks noGrp="1"/>
          </p:cNvSpPr>
          <p:nvPr>
            <p:ph type="title"/>
          </p:nvPr>
        </p:nvSpPr>
        <p:spPr/>
        <p:txBody>
          <a:bodyPr/>
          <a:lstStyle/>
          <a:p>
            <a:r>
              <a:rPr lang="en-US" dirty="0"/>
              <a:t>How do we apply this within our school role with students?</a:t>
            </a:r>
          </a:p>
        </p:txBody>
      </p:sp>
      <p:sp>
        <p:nvSpPr>
          <p:cNvPr id="3" name="Content Placeholder 2">
            <a:extLst>
              <a:ext uri="{FF2B5EF4-FFF2-40B4-BE49-F238E27FC236}">
                <a16:creationId xmlns:a16="http://schemas.microsoft.com/office/drawing/2014/main" id="{4B93D06D-43A4-0631-FA79-7FE22547D87E}"/>
              </a:ext>
            </a:extLst>
          </p:cNvPr>
          <p:cNvSpPr>
            <a:spLocks noGrp="1"/>
          </p:cNvSpPr>
          <p:nvPr>
            <p:ph idx="1"/>
          </p:nvPr>
        </p:nvSpPr>
        <p:spPr/>
        <p:txBody>
          <a:bodyPr/>
          <a:lstStyle/>
          <a:p>
            <a:r>
              <a:rPr lang="en-US" dirty="0"/>
              <a:t>Empower them:</a:t>
            </a:r>
          </a:p>
          <a:p>
            <a:pPr lvl="1"/>
            <a:r>
              <a:rPr lang="en-US" dirty="0"/>
              <a:t>Using  positive words</a:t>
            </a:r>
          </a:p>
          <a:p>
            <a:pPr lvl="1"/>
            <a:r>
              <a:rPr lang="en-US" dirty="0"/>
              <a:t>No words of judgement or criticism, that they are respected</a:t>
            </a:r>
          </a:p>
          <a:p>
            <a:pPr lvl="1"/>
            <a:r>
              <a:rPr lang="en-US" dirty="0"/>
              <a:t>Avoid saying things like they are a “bad kid/mom/dad” </a:t>
            </a:r>
            <a:r>
              <a:rPr lang="en-US" dirty="0" err="1"/>
              <a:t>etc</a:t>
            </a:r>
            <a:endParaRPr lang="en-US" dirty="0"/>
          </a:p>
          <a:p>
            <a:pPr lvl="1"/>
            <a:r>
              <a:rPr lang="en-US" dirty="0"/>
              <a:t>Make them feel safe and comfortable, that they feel welcome</a:t>
            </a:r>
          </a:p>
          <a:p>
            <a:pPr lvl="1"/>
            <a:r>
              <a:rPr lang="en-US" dirty="0"/>
              <a:t>Provide guidance</a:t>
            </a:r>
            <a:r>
              <a:rPr lang="en-US"/>
              <a:t>, validation</a:t>
            </a:r>
            <a:endParaRPr lang="en-US" dirty="0"/>
          </a:p>
          <a:p>
            <a:pPr lvl="1"/>
            <a:r>
              <a:rPr lang="en-US" dirty="0"/>
              <a:t>Help them feel successful in the moment</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631391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CBDA6-5C28-102F-81ED-C6FAD60E1BFF}"/>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6B2FC7D6-A888-D1C0-A610-0237F2950C80}"/>
              </a:ext>
            </a:extLst>
          </p:cNvPr>
          <p:cNvSpPr>
            <a:spLocks noGrp="1"/>
          </p:cNvSpPr>
          <p:nvPr>
            <p:ph idx="1"/>
          </p:nvPr>
        </p:nvSpPr>
        <p:spPr/>
        <p:txBody>
          <a:bodyPr/>
          <a:lstStyle/>
          <a:p>
            <a:r>
              <a:rPr lang="en-US" dirty="0"/>
              <a:t>https://</a:t>
            </a:r>
            <a:r>
              <a:rPr lang="en-US" dirty="0" err="1"/>
              <a:t>www.pinetreeinstitute.org</a:t>
            </a:r>
            <a:r>
              <a:rPr lang="en-US" dirty="0"/>
              <a:t>/resilience</a:t>
            </a:r>
          </a:p>
          <a:p>
            <a:r>
              <a:rPr lang="en-US" dirty="0"/>
              <a:t>https://</a:t>
            </a:r>
            <a:r>
              <a:rPr lang="en-US" dirty="0" err="1"/>
              <a:t>socialwork.buffalo.edu</a:t>
            </a:r>
            <a:r>
              <a:rPr lang="en-US" dirty="0"/>
              <a:t>&gt;What is Trauma-Informed Care</a:t>
            </a:r>
          </a:p>
          <a:p>
            <a:r>
              <a:rPr lang="en-US" dirty="0">
                <a:hlinkClick r:id="rId2"/>
              </a:rPr>
              <a:t>https://www.cdc.gov&gt; Helping Parents Cope With A Traumatic Event</a:t>
            </a:r>
          </a:p>
          <a:p>
            <a:r>
              <a:rPr lang="en-US" dirty="0">
                <a:hlinkClick r:id="rId2"/>
              </a:rPr>
              <a:t>Using Trauma Theory to Design Services Systems. New Directions for Mental Health. San Francisco:Josser-Bos</a:t>
            </a:r>
          </a:p>
        </p:txBody>
      </p:sp>
    </p:spTree>
    <p:extLst>
      <p:ext uri="{BB962C8B-B14F-4D97-AF65-F5344CB8AC3E}">
        <p14:creationId xmlns:p14="http://schemas.microsoft.com/office/powerpoint/2010/main" val="424403577"/>
      </p:ext>
    </p:extLst>
  </p:cSld>
  <p:clrMapOvr>
    <a:masterClrMapping/>
  </p:clrMapOvr>
</p:sld>
</file>

<file path=ppt/theme/theme1.xml><?xml version="1.0" encoding="utf-8"?>
<a:theme xmlns:a="http://schemas.openxmlformats.org/drawingml/2006/main" name="ChronicleVTI">
  <a:themeElements>
    <a:clrScheme name="AnalogousFromLightSeed_2SEEDS">
      <a:dk1>
        <a:srgbClr val="000000"/>
      </a:dk1>
      <a:lt1>
        <a:srgbClr val="FFFFFF"/>
      </a:lt1>
      <a:dk2>
        <a:srgbClr val="412432"/>
      </a:dk2>
      <a:lt2>
        <a:srgbClr val="E2E8E5"/>
      </a:lt2>
      <a:accent1>
        <a:srgbClr val="CB6E9B"/>
      </a:accent1>
      <a:accent2>
        <a:srgbClr val="D488CD"/>
      </a:accent2>
      <a:accent3>
        <a:srgbClr val="D4888D"/>
      </a:accent3>
      <a:accent4>
        <a:srgbClr val="5FB199"/>
      </a:accent4>
      <a:accent5>
        <a:srgbClr val="67AFB9"/>
      </a:accent5>
      <a:accent6>
        <a:srgbClr val="6E98CB"/>
      </a:accent6>
      <a:hlink>
        <a:srgbClr val="579074"/>
      </a:hlink>
      <a:folHlink>
        <a:srgbClr val="7F7F7F"/>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08E4D90-5116-4BF0-876B-3F422DD1F65F}" vid="{AA21DC3D-92A8-43A4-8358-ED428371CD55}"/>
    </a:ext>
  </a:extLst>
</a:theme>
</file>

<file path=docProps/app.xml><?xml version="1.0" encoding="utf-8"?>
<Properties xmlns="http://schemas.openxmlformats.org/officeDocument/2006/extended-properties" xmlns:vt="http://schemas.openxmlformats.org/officeDocument/2006/docPropsVTypes">
  <TotalTime>3953</TotalTime>
  <Words>511</Words>
  <Application>Microsoft Office PowerPoint</Application>
  <PresentationFormat>Widescreen</PresentationFormat>
  <Paragraphs>46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Calisto MT</vt:lpstr>
      <vt:lpstr>Univers Condensed</vt:lpstr>
      <vt:lpstr>ChronicleVTI</vt:lpstr>
      <vt:lpstr>TraumA INFORMED CARE (TIC)</vt:lpstr>
      <vt:lpstr>What does trauma mean to you?</vt:lpstr>
      <vt:lpstr>Why is it important for us to be trauma informed in the school setting?</vt:lpstr>
      <vt:lpstr>What are ACES and how is it related to Tic?</vt:lpstr>
      <vt:lpstr>ACEs continued: </vt:lpstr>
      <vt:lpstr>How do we apply this within our school role with students?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TraumA INFORMED CARE (TIC)</dc:title>
  <dc:creator>Cecilia Palacios</dc:creator>
  <cp:lastModifiedBy>Mireya Martinez Garcia</cp:lastModifiedBy>
  <cp:revision>4</cp:revision>
  <dcterms:created xsi:type="dcterms:W3CDTF">2022-07-25T18:54:16Z</dcterms:created>
  <dcterms:modified xsi:type="dcterms:W3CDTF">2022-11-29T19:33:42Z</dcterms:modified>
</cp:coreProperties>
</file>