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Merriweather"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ed.gov/about/offices/list/ocr/letters/colleague-20140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vvsd.org/files/policy/JF_0.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2.ed.gov/about/offices/list/ocr/docs/qa-201101.html" TargetMode="External"/><Relationship Id="rId4" Type="http://schemas.openxmlformats.org/officeDocument/2006/relationships/hyperlink" Target="http://www2.ed.gov/about/offices/list/ocr/letters/colleague-201101.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6dc4566_0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6dc4566_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eae0514c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eae0514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5a92b312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5a92b31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6dc4566_0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6dc4566_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6dc4566_0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6dc4566_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e6cebf358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e6cebf358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36b7b755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36b7b75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6dc4566_0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6dc4566_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6dc4566_0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6dc4566_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6dc4566_0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06dc4566_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t>https://blogs.svvsd.org/studentrecords/registration-information/forms/language-surveys/</a:t>
            </a:r>
            <a:endParaRPr sz="9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99af0ecda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99af0ecd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 a team, please take some time to review </a:t>
            </a:r>
            <a:r>
              <a:rPr lang="en" u="sng">
                <a:solidFill>
                  <a:srgbClr val="1155CC"/>
                </a:solidFill>
                <a:hlinkClick r:id="rId3">
                  <a:extLst>
                    <a:ext uri="{A12FA001-AC4F-418D-AE19-62706E023703}">
                      <ahyp:hlinkClr xmlns:ahyp="http://schemas.microsoft.com/office/drawing/2018/hyperlinkcolor" val="tx"/>
                    </a:ext>
                  </a:extLst>
                </a:hlinkClick>
              </a:rPr>
              <a:t>federal guidance</a:t>
            </a:r>
            <a:r>
              <a:rPr lang="en">
                <a:solidFill>
                  <a:schemeClr val="dk1"/>
                </a:solidFill>
              </a:rPr>
              <a:t> regarding the enrollment of students.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6dc4566_0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6dc456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u="sng">
                <a:solidFill>
                  <a:schemeClr val="hlink"/>
                </a:solidFill>
                <a:hlinkClick r:id="rId3"/>
              </a:rPr>
              <a:t>http://www.svvsd.org/files/policy/JF_0.pdf</a:t>
            </a:r>
            <a:br>
              <a:rPr lang="en" sz="900"/>
            </a:br>
            <a:r>
              <a:rPr lang="en" sz="900" u="sng">
                <a:solidFill>
                  <a:schemeClr val="hlink"/>
                </a:solidFill>
                <a:hlinkClick r:id="rId4"/>
              </a:rPr>
              <a:t>http://www2.ed.gov/about/offices/list/ocr/letters/colleague-201101.html</a:t>
            </a:r>
            <a:endParaRPr sz="900"/>
          </a:p>
          <a:p>
            <a:pPr marL="0" lvl="0" indent="0" algn="l" rtl="0">
              <a:spcBef>
                <a:spcPts val="0"/>
              </a:spcBef>
              <a:spcAft>
                <a:spcPts val="0"/>
              </a:spcAft>
              <a:buNone/>
            </a:pPr>
            <a:r>
              <a:rPr lang="en" sz="900" u="sng">
                <a:solidFill>
                  <a:schemeClr val="hlink"/>
                </a:solidFill>
                <a:hlinkClick r:id="rId5"/>
              </a:rPr>
              <a:t>http://www2.ed.gov/about/offices/list/ocr/docs/qa-201101.html</a:t>
            </a:r>
            <a:endParaRPr sz="9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6dc4566_0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6dc4566_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Feeder schools with transportation to biliteracy sites if parent request biliteracy programming:</a:t>
            </a:r>
            <a:endParaRPr sz="1200">
              <a:solidFill>
                <a:schemeClr val="dk1"/>
              </a:solidFill>
            </a:endParaRPr>
          </a:p>
          <a:p>
            <a:pPr marL="457200" lvl="0" indent="-317500" algn="l" rtl="0">
              <a:lnSpc>
                <a:spcPct val="115000"/>
              </a:lnSpc>
              <a:spcBef>
                <a:spcPts val="0"/>
              </a:spcBef>
              <a:spcAft>
                <a:spcPts val="0"/>
              </a:spcAft>
              <a:buSzPts val="1400"/>
              <a:buChar char="●"/>
            </a:pPr>
            <a:r>
              <a:rPr lang="en" sz="1200" b="1">
                <a:solidFill>
                  <a:schemeClr val="dk1"/>
                </a:solidFill>
              </a:rPr>
              <a:t>Columbine:</a:t>
            </a:r>
            <a:r>
              <a:rPr lang="en" sz="1200">
                <a:solidFill>
                  <a:schemeClr val="dk1"/>
                </a:solidFill>
              </a:rPr>
              <a:t> Columbine serves students in their own boundary</a:t>
            </a:r>
            <a:endParaRPr sz="1200">
              <a:solidFill>
                <a:schemeClr val="dk1"/>
              </a:solidFill>
            </a:endParaRPr>
          </a:p>
          <a:p>
            <a:pPr marL="457200" lvl="0" indent="-317500" algn="l" rtl="0">
              <a:lnSpc>
                <a:spcPct val="115000"/>
              </a:lnSpc>
              <a:spcBef>
                <a:spcPts val="0"/>
              </a:spcBef>
              <a:spcAft>
                <a:spcPts val="0"/>
              </a:spcAft>
              <a:buSzPts val="1400"/>
              <a:buChar char="●"/>
            </a:pPr>
            <a:r>
              <a:rPr lang="en" sz="1200" b="1">
                <a:solidFill>
                  <a:schemeClr val="dk1"/>
                </a:solidFill>
              </a:rPr>
              <a:t>Indian Peaks:</a:t>
            </a:r>
            <a:r>
              <a:rPr lang="en" sz="1200">
                <a:solidFill>
                  <a:schemeClr val="dk1"/>
                </a:solidFill>
              </a:rPr>
              <a:t> Niwot, Eagle Crest, Blue Mountain, Burlington</a:t>
            </a:r>
            <a:endParaRPr sz="1200">
              <a:solidFill>
                <a:schemeClr val="dk1"/>
              </a:solidFill>
            </a:endParaRPr>
          </a:p>
          <a:p>
            <a:pPr marL="457200" lvl="0" indent="-317500" algn="l" rtl="0">
              <a:lnSpc>
                <a:spcPct val="115000"/>
              </a:lnSpc>
              <a:spcBef>
                <a:spcPts val="0"/>
              </a:spcBef>
              <a:spcAft>
                <a:spcPts val="0"/>
              </a:spcAft>
              <a:buSzPts val="1400"/>
              <a:buChar char="●"/>
            </a:pPr>
            <a:r>
              <a:rPr lang="en" sz="1200" b="1">
                <a:solidFill>
                  <a:schemeClr val="dk1"/>
                </a:solidFill>
              </a:rPr>
              <a:t>Northridge:</a:t>
            </a:r>
            <a:r>
              <a:rPr lang="en" sz="1200">
                <a:solidFill>
                  <a:schemeClr val="dk1"/>
                </a:solidFill>
              </a:rPr>
              <a:t> Sanborn, Lyons, Hygiene, Central, Mountain View, Longmont Estates</a:t>
            </a:r>
            <a:endParaRPr sz="1200">
              <a:solidFill>
                <a:schemeClr val="dk1"/>
              </a:solidFill>
            </a:endParaRPr>
          </a:p>
          <a:p>
            <a:pPr marL="457200" lvl="0" indent="-317500" algn="l" rtl="0">
              <a:lnSpc>
                <a:spcPct val="115000"/>
              </a:lnSpc>
              <a:spcBef>
                <a:spcPts val="0"/>
              </a:spcBef>
              <a:spcAft>
                <a:spcPts val="0"/>
              </a:spcAft>
              <a:buSzPts val="1400"/>
              <a:buChar char="●"/>
            </a:pPr>
            <a:r>
              <a:rPr lang="en" sz="1200" b="1">
                <a:solidFill>
                  <a:schemeClr val="dk1"/>
                </a:solidFill>
              </a:rPr>
              <a:t>Rocky Mountain:</a:t>
            </a:r>
            <a:r>
              <a:rPr lang="en" sz="1200">
                <a:solidFill>
                  <a:schemeClr val="dk1"/>
                </a:solidFill>
              </a:rPr>
              <a:t> Mead, Fall River, Alpine</a:t>
            </a:r>
            <a:r>
              <a:rPr lang="en" sz="1200" i="1">
                <a:solidFill>
                  <a:schemeClr val="dk1"/>
                </a:solidFill>
              </a:rPr>
              <a:t>, Prairie Ridge, Centennial, Legacy, Black Rock, Erie, Red Hawk</a:t>
            </a:r>
            <a:r>
              <a:rPr lang="en" sz="1200">
                <a:solidFill>
                  <a:schemeClr val="dk1"/>
                </a:solidFill>
              </a:rPr>
              <a:t>, Prairie Ridge, Highlands, Centennial, Legacy, Black Rock, Erie, Red Hawk, Thunder Valley</a:t>
            </a:r>
            <a:endParaRPr sz="1200">
              <a:solidFill>
                <a:schemeClr val="dk1"/>
              </a:solidFill>
            </a:endParaRPr>
          </a:p>
          <a:p>
            <a:pPr marL="457200" lvl="0" indent="-317500" algn="l" rtl="0">
              <a:lnSpc>
                <a:spcPct val="115000"/>
              </a:lnSpc>
              <a:spcBef>
                <a:spcPts val="0"/>
              </a:spcBef>
              <a:spcAft>
                <a:spcPts val="0"/>
              </a:spcAft>
              <a:buSzPts val="1400"/>
              <a:buChar char="●"/>
            </a:pPr>
            <a:r>
              <a:rPr lang="en" sz="1200" b="1">
                <a:solidFill>
                  <a:schemeClr val="dk1"/>
                </a:solidFill>
              </a:rPr>
              <a:t>Timberline: </a:t>
            </a:r>
            <a:r>
              <a:rPr lang="en" sz="1200">
                <a:solidFill>
                  <a:schemeClr val="dk1"/>
                </a:solidFill>
              </a:rPr>
              <a:t>Timberline serves students in their own boundary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719633"/>
            <a:ext cx="8520600" cy="1710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2504747"/>
            <a:ext cx="4242600" cy="984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1108233"/>
            <a:ext cx="5334900" cy="1659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828567"/>
            <a:ext cx="5334900" cy="1256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719633"/>
            <a:ext cx="8520600" cy="1710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58833"/>
            <a:ext cx="4313625"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667900"/>
            <a:ext cx="3706500" cy="334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667900"/>
            <a:ext cx="4166400" cy="5464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2007600"/>
            <a:ext cx="3999900" cy="410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2007600"/>
            <a:ext cx="3999900" cy="410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667900"/>
            <a:ext cx="3127500" cy="24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3187533"/>
            <a:ext cx="3127500" cy="3063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1064800"/>
            <a:ext cx="6247800" cy="4728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667900"/>
            <a:ext cx="3704400" cy="273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3502300"/>
            <a:ext cx="3704400" cy="123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667900"/>
            <a:ext cx="3954000" cy="5481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5825333"/>
            <a:ext cx="9144000" cy="103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6028533"/>
            <a:ext cx="7979400" cy="614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wwworks/475953597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574225" y="1428201"/>
            <a:ext cx="7772400" cy="165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 Registration &amp; Enrollment</a:t>
            </a:r>
            <a:endParaRPr/>
          </a:p>
        </p:txBody>
      </p:sp>
      <p:sp>
        <p:nvSpPr>
          <p:cNvPr id="65" name="Google Shape;65;p13"/>
          <p:cNvSpPr txBox="1">
            <a:spLocks noGrp="1"/>
          </p:cNvSpPr>
          <p:nvPr>
            <p:ph type="subTitle" idx="1"/>
          </p:nvPr>
        </p:nvSpPr>
        <p:spPr>
          <a:xfrm>
            <a:off x="2168600" y="4833525"/>
            <a:ext cx="7038900" cy="17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rPr>
              <a:t>Sue Merriam, Data Specialist</a:t>
            </a:r>
            <a:endParaRPr sz="2400">
              <a:solidFill>
                <a:schemeClr val="accent2"/>
              </a:solidFill>
            </a:endParaRPr>
          </a:p>
          <a:p>
            <a:pPr marL="0" lvl="0" indent="0" algn="l" rtl="0">
              <a:spcBef>
                <a:spcPts val="0"/>
              </a:spcBef>
              <a:spcAft>
                <a:spcPts val="0"/>
              </a:spcAft>
              <a:buNone/>
            </a:pPr>
            <a:r>
              <a:rPr lang="en" sz="2400">
                <a:solidFill>
                  <a:schemeClr val="accent2"/>
                </a:solidFill>
              </a:rPr>
              <a:t>Wendy Gonzalez, WIDA Screener &amp; Data Specialist</a:t>
            </a:r>
            <a:endParaRPr sz="2400">
              <a:solidFill>
                <a:schemeClr val="accent2"/>
              </a:solidFill>
            </a:endParaRPr>
          </a:p>
          <a:p>
            <a:pPr marL="0" lvl="0" indent="0" algn="l" rtl="0">
              <a:spcBef>
                <a:spcPts val="0"/>
              </a:spcBef>
              <a:spcAft>
                <a:spcPts val="0"/>
              </a:spcAft>
              <a:buNone/>
            </a:pPr>
            <a:r>
              <a:rPr lang="en" sz="2400">
                <a:solidFill>
                  <a:schemeClr val="accent2"/>
                </a:solidFill>
              </a:rPr>
              <a:t>Oakley Schilling, Secondary Coordinator</a:t>
            </a:r>
            <a:endParaRPr sz="2400">
              <a:solidFill>
                <a:schemeClr val="accent2"/>
              </a:solidFill>
            </a:endParaRPr>
          </a:p>
          <a:p>
            <a:pPr marL="0" lvl="0" indent="0" algn="l" rtl="0">
              <a:spcBef>
                <a:spcPts val="0"/>
              </a:spcBef>
              <a:spcAft>
                <a:spcPts val="0"/>
              </a:spcAft>
              <a:buNone/>
            </a:pPr>
            <a:r>
              <a:rPr lang="en" sz="2400">
                <a:solidFill>
                  <a:schemeClr val="accent2"/>
                </a:solidFill>
              </a:rPr>
              <a:t>Janette Rivera Gonzalez, Elementary Coordinator</a:t>
            </a:r>
            <a:endParaRPr sz="2400">
              <a:solidFill>
                <a:schemeClr val="accent2"/>
              </a:solidFill>
            </a:endParaRPr>
          </a:p>
          <a:p>
            <a:pPr marL="0" lvl="0" indent="0" algn="l" rtl="0">
              <a:spcBef>
                <a:spcPts val="0"/>
              </a:spcBef>
              <a:spcAft>
                <a:spcPts val="0"/>
              </a:spcAft>
              <a:buNone/>
            </a:pPr>
            <a:r>
              <a:rPr lang="en" sz="2400">
                <a:solidFill>
                  <a:schemeClr val="accent2"/>
                </a:solidFill>
              </a:rPr>
              <a:t>Patrick Kilcullen, Priority Programs Coordinator</a:t>
            </a:r>
            <a:endParaRPr sz="2400">
              <a:solidFill>
                <a:schemeClr val="accent2"/>
              </a:solidFill>
            </a:endParaRPr>
          </a:p>
        </p:txBody>
      </p:sp>
      <p:sp>
        <p:nvSpPr>
          <p:cNvPr id="66" name="Google Shape;66;p13"/>
          <p:cNvSpPr txBox="1"/>
          <p:nvPr/>
        </p:nvSpPr>
        <p:spPr>
          <a:xfrm>
            <a:off x="4453725" y="4027625"/>
            <a:ext cx="4604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accent2"/>
                </a:solidFill>
                <a:latin typeface="Roboto"/>
                <a:ea typeface="Roboto"/>
                <a:cs typeface="Roboto"/>
                <a:sym typeface="Roboto"/>
              </a:rPr>
              <a:t>ELD/Biliteracy Office</a:t>
            </a:r>
            <a:endParaRPr sz="3600" b="1">
              <a:solidFill>
                <a:schemeClr val="accent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25" y="667900"/>
            <a:ext cx="3706500" cy="33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Identification of EL students</a:t>
            </a:r>
            <a:endParaRPr sz="3600"/>
          </a:p>
        </p:txBody>
      </p:sp>
      <p:sp>
        <p:nvSpPr>
          <p:cNvPr id="126" name="Google Shape;126;p22"/>
          <p:cNvSpPr txBox="1">
            <a:spLocks noGrp="1"/>
          </p:cNvSpPr>
          <p:nvPr>
            <p:ph type="body" idx="1"/>
          </p:nvPr>
        </p:nvSpPr>
        <p:spPr>
          <a:xfrm>
            <a:off x="4473800" y="55750"/>
            <a:ext cx="4500900" cy="6858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Char char="●"/>
            </a:pPr>
            <a:r>
              <a:rPr lang="en" sz="2600">
                <a:solidFill>
                  <a:srgbClr val="000000"/>
                </a:solidFill>
              </a:rPr>
              <a:t>Home Language Survey</a:t>
            </a:r>
            <a:endParaRPr sz="2600">
              <a:solidFill>
                <a:srgbClr val="000000"/>
              </a:solidFill>
            </a:endParaRPr>
          </a:p>
          <a:p>
            <a:pPr marL="457200" lvl="0" indent="-393700" algn="l" rtl="0">
              <a:spcBef>
                <a:spcPts val="1000"/>
              </a:spcBef>
              <a:spcAft>
                <a:spcPts val="0"/>
              </a:spcAft>
              <a:buClr>
                <a:srgbClr val="000000"/>
              </a:buClr>
              <a:buSzPts val="2600"/>
              <a:buChar char="●"/>
            </a:pPr>
            <a:r>
              <a:rPr lang="en" sz="2600">
                <a:solidFill>
                  <a:srgbClr val="000000"/>
                </a:solidFill>
              </a:rPr>
              <a:t>Parent/guardian selects Bilingual or ESL services</a:t>
            </a:r>
            <a:endParaRPr sz="2600">
              <a:solidFill>
                <a:srgbClr val="000000"/>
              </a:solidFill>
            </a:endParaRPr>
          </a:p>
          <a:p>
            <a:pPr marL="457200" lvl="0" indent="-393700" algn="l" rtl="0">
              <a:spcBef>
                <a:spcPts val="1000"/>
              </a:spcBef>
              <a:spcAft>
                <a:spcPts val="0"/>
              </a:spcAft>
              <a:buClr>
                <a:srgbClr val="000000"/>
              </a:buClr>
              <a:buSzPts val="2600"/>
              <a:buChar char="●"/>
            </a:pPr>
            <a:r>
              <a:rPr lang="en" sz="2600">
                <a:solidFill>
                  <a:srgbClr val="000000"/>
                </a:solidFill>
              </a:rPr>
              <a:t>WIDA Screener </a:t>
            </a:r>
            <a:r>
              <a:rPr lang="en" sz="1400">
                <a:solidFill>
                  <a:srgbClr val="000000"/>
                </a:solidFill>
              </a:rPr>
              <a:t>(a district trained person or school the ELD teacher administers the Screener)</a:t>
            </a:r>
            <a:endParaRPr sz="1400">
              <a:solidFill>
                <a:srgbClr val="000000"/>
              </a:solidFill>
            </a:endParaRPr>
          </a:p>
          <a:p>
            <a:pPr marL="457200" lvl="0" indent="-393700" algn="l" rtl="0">
              <a:spcBef>
                <a:spcPts val="1000"/>
              </a:spcBef>
              <a:spcAft>
                <a:spcPts val="0"/>
              </a:spcAft>
              <a:buClr>
                <a:srgbClr val="000000"/>
              </a:buClr>
              <a:buSzPts val="2600"/>
              <a:buChar char="●"/>
            </a:pPr>
            <a:r>
              <a:rPr lang="en" sz="2600">
                <a:solidFill>
                  <a:srgbClr val="000000"/>
                </a:solidFill>
              </a:rPr>
              <a:t>Letter sent home</a:t>
            </a:r>
            <a:endParaRPr sz="2600">
              <a:solidFill>
                <a:srgbClr val="000000"/>
              </a:solidFill>
            </a:endParaRPr>
          </a:p>
          <a:p>
            <a:pPr marL="457200" lvl="0" indent="-393700" algn="l" rtl="0">
              <a:spcBef>
                <a:spcPts val="1000"/>
              </a:spcBef>
              <a:spcAft>
                <a:spcPts val="0"/>
              </a:spcAft>
              <a:buClr>
                <a:srgbClr val="000000"/>
              </a:buClr>
              <a:buSzPts val="2600"/>
              <a:buChar char="●"/>
            </a:pPr>
            <a:r>
              <a:rPr lang="en" sz="2600">
                <a:solidFill>
                  <a:srgbClr val="000000"/>
                </a:solidFill>
              </a:rPr>
              <a:t>Identified EL students take ACCESS in January</a:t>
            </a:r>
            <a:endParaRPr sz="2600">
              <a:solidFill>
                <a:srgbClr val="000000"/>
              </a:solidFill>
            </a:endParaRPr>
          </a:p>
          <a:p>
            <a:pPr marL="457200" lvl="0" indent="-393700" algn="l" rtl="0">
              <a:spcBef>
                <a:spcPts val="1000"/>
              </a:spcBef>
              <a:spcAft>
                <a:spcPts val="0"/>
              </a:spcAft>
              <a:buClr>
                <a:srgbClr val="000000"/>
              </a:buClr>
              <a:buSzPts val="2600"/>
              <a:buChar char="●"/>
            </a:pPr>
            <a:r>
              <a:rPr lang="en" sz="2600">
                <a:solidFill>
                  <a:srgbClr val="000000"/>
                </a:solidFill>
              </a:rPr>
              <a:t>EL tab in IC</a:t>
            </a:r>
            <a:endParaRPr sz="2600">
              <a:solidFill>
                <a:srgbClr val="000000"/>
              </a:solidFill>
            </a:endParaRPr>
          </a:p>
          <a:p>
            <a:pPr marL="914400" lvl="1" indent="-336550" algn="l" rtl="0">
              <a:spcBef>
                <a:spcPts val="1000"/>
              </a:spcBef>
              <a:spcAft>
                <a:spcPts val="0"/>
              </a:spcAft>
              <a:buClr>
                <a:srgbClr val="000000"/>
              </a:buClr>
              <a:buSzPts val="1700"/>
              <a:buChar char="○"/>
            </a:pPr>
            <a:r>
              <a:rPr lang="en" sz="1700">
                <a:solidFill>
                  <a:srgbClr val="000000"/>
                </a:solidFill>
              </a:rPr>
              <a:t>Student Information &gt; Program Participation &gt; English Learner (EL)</a:t>
            </a:r>
            <a:endParaRPr sz="1700">
              <a:solidFill>
                <a:srgbClr val="000000"/>
              </a:solidFill>
            </a:endParaRPr>
          </a:p>
          <a:p>
            <a:pPr marL="914400" lvl="1" indent="-336550" algn="l" rtl="0">
              <a:spcBef>
                <a:spcPts val="1000"/>
              </a:spcBef>
              <a:spcAft>
                <a:spcPts val="1000"/>
              </a:spcAft>
              <a:buClr>
                <a:srgbClr val="000000"/>
              </a:buClr>
              <a:buSzPts val="1700"/>
              <a:buChar char="○"/>
            </a:pPr>
            <a:r>
              <a:rPr lang="en" sz="1700" b="1">
                <a:solidFill>
                  <a:srgbClr val="000000"/>
                </a:solidFill>
              </a:rPr>
              <a:t>Do not change</a:t>
            </a:r>
            <a:r>
              <a:rPr lang="en" sz="1700">
                <a:solidFill>
                  <a:srgbClr val="000000"/>
                </a:solidFill>
              </a:rPr>
              <a:t> “Home Primary Language” (under </a:t>
            </a:r>
            <a:r>
              <a:rPr lang="en" sz="1700" i="1">
                <a:solidFill>
                  <a:srgbClr val="000000"/>
                </a:solidFill>
              </a:rPr>
              <a:t>Census Demographics</a:t>
            </a:r>
            <a:r>
              <a:rPr lang="en" sz="1700">
                <a:solidFill>
                  <a:srgbClr val="000000"/>
                </a:solidFill>
              </a:rPr>
              <a:t>)  back to English</a:t>
            </a:r>
            <a:endParaRPr sz="1700">
              <a:solidFill>
                <a:srgbClr val="000000"/>
              </a:solidFill>
            </a:endParaRPr>
          </a:p>
        </p:txBody>
      </p:sp>
      <p:sp>
        <p:nvSpPr>
          <p:cNvPr id="127" name="Google Shape;127;p22"/>
          <p:cNvSpPr txBox="1"/>
          <p:nvPr/>
        </p:nvSpPr>
        <p:spPr>
          <a:xfrm>
            <a:off x="96325" y="2983100"/>
            <a:ext cx="37794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accent3"/>
                </a:solidFill>
                <a:latin typeface="Roboto"/>
                <a:ea typeface="Roboto"/>
                <a:cs typeface="Roboto"/>
                <a:sym typeface="Roboto"/>
              </a:rPr>
              <a:t>EL student data is uploaded (including LSF or OLR, placement scores, and a copy of the letter that was sent to families) into the documents feature in the EL tab</a:t>
            </a:r>
            <a:endParaRPr sz="1800">
              <a:solidFill>
                <a:schemeClr val="accent3"/>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25" y="667900"/>
            <a:ext cx="3706500" cy="33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WIDA Screener</a:t>
            </a:r>
            <a:endParaRPr/>
          </a:p>
        </p:txBody>
      </p:sp>
      <p:sp>
        <p:nvSpPr>
          <p:cNvPr id="133" name="Google Shape;133;p23"/>
          <p:cNvSpPr txBox="1">
            <a:spLocks noGrp="1"/>
          </p:cNvSpPr>
          <p:nvPr>
            <p:ph type="body" idx="1"/>
          </p:nvPr>
        </p:nvSpPr>
        <p:spPr>
          <a:xfrm>
            <a:off x="4466750" y="667900"/>
            <a:ext cx="4535400" cy="54648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000000"/>
              </a:buClr>
              <a:buSzPts val="2300"/>
              <a:buChar char="●"/>
            </a:pPr>
            <a:r>
              <a:rPr lang="en" sz="2300">
                <a:solidFill>
                  <a:srgbClr val="000000"/>
                </a:solidFill>
              </a:rPr>
              <a:t>Online language assessment for newly enrolled students</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Results are upload into the EL tab  </a:t>
            </a:r>
            <a:r>
              <a:rPr lang="en" sz="1900">
                <a:solidFill>
                  <a:srgbClr val="000000"/>
                </a:solidFill>
              </a:rPr>
              <a:t>(WAPT tab)</a:t>
            </a:r>
            <a:endParaRPr sz="1900">
              <a:solidFill>
                <a:srgbClr val="000000"/>
              </a:solidFill>
            </a:endParaRPr>
          </a:p>
          <a:p>
            <a:pPr marL="0" lvl="0" indent="0" algn="l" rtl="0">
              <a:spcBef>
                <a:spcPts val="1600"/>
              </a:spcBef>
              <a:spcAft>
                <a:spcPts val="0"/>
              </a:spcAft>
              <a:buNone/>
            </a:pPr>
            <a:endParaRPr sz="2300">
              <a:solidFill>
                <a:srgbClr val="000000"/>
              </a:solidFill>
            </a:endParaRPr>
          </a:p>
          <a:p>
            <a:pPr marL="0" lvl="0" indent="0" algn="l" rtl="0">
              <a:spcBef>
                <a:spcPts val="1600"/>
              </a:spcBef>
              <a:spcAft>
                <a:spcPts val="0"/>
              </a:spcAft>
              <a:buNone/>
            </a:pPr>
            <a:r>
              <a:rPr lang="en" sz="2300">
                <a:solidFill>
                  <a:srgbClr val="000000"/>
                </a:solidFill>
              </a:rPr>
              <a:t>If you can, please let us know if:</a:t>
            </a:r>
            <a:endParaRPr sz="2300">
              <a:solidFill>
                <a:srgbClr val="000000"/>
              </a:solidFill>
            </a:endParaRPr>
          </a:p>
          <a:p>
            <a:pPr marL="457200" lvl="0" indent="-374650" algn="l" rtl="0">
              <a:spcBef>
                <a:spcPts val="1600"/>
              </a:spcBef>
              <a:spcAft>
                <a:spcPts val="0"/>
              </a:spcAft>
              <a:buClr>
                <a:srgbClr val="000000"/>
              </a:buClr>
              <a:buSzPts val="2300"/>
              <a:buChar char="●"/>
            </a:pPr>
            <a:r>
              <a:rPr lang="en" sz="2300">
                <a:solidFill>
                  <a:srgbClr val="000000"/>
                </a:solidFill>
              </a:rPr>
              <a:t>Student is a newcomer</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Student may need support from special education in order to take the test</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Student has physical issues that may make taking the test online difficult</a:t>
            </a:r>
            <a:endParaRPr sz="2300">
              <a:solidFill>
                <a:srgbClr val="000000"/>
              </a:solidFill>
            </a:endParaRPr>
          </a:p>
        </p:txBody>
      </p:sp>
      <p:pic>
        <p:nvPicPr>
          <p:cNvPr id="134" name="Google Shape;134;p23"/>
          <p:cNvPicPr preferRelativeResize="0"/>
          <p:nvPr/>
        </p:nvPicPr>
        <p:blipFill>
          <a:blip r:embed="rId3">
            <a:alphaModFix/>
          </a:blip>
          <a:stretch>
            <a:fillRect/>
          </a:stretch>
        </p:blipFill>
        <p:spPr>
          <a:xfrm>
            <a:off x="743725" y="1887975"/>
            <a:ext cx="2417400" cy="1541525"/>
          </a:xfrm>
          <a:prstGeom prst="rect">
            <a:avLst/>
          </a:prstGeom>
          <a:noFill/>
          <a:ln>
            <a:noFill/>
          </a:ln>
        </p:spPr>
      </p:pic>
      <p:sp>
        <p:nvSpPr>
          <p:cNvPr id="135" name="Google Shape;135;p23"/>
          <p:cNvSpPr txBox="1"/>
          <p:nvPr/>
        </p:nvSpPr>
        <p:spPr>
          <a:xfrm>
            <a:off x="62300" y="3796300"/>
            <a:ext cx="37065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accent2"/>
                </a:solidFill>
                <a:latin typeface="Roboto"/>
                <a:ea typeface="Roboto"/>
                <a:cs typeface="Roboto"/>
                <a:sym typeface="Roboto"/>
              </a:rPr>
              <a:t>Sue Merriam, Data Specialist</a:t>
            </a:r>
            <a:endParaRPr sz="1900">
              <a:solidFill>
                <a:schemeClr val="accent2"/>
              </a:solidFill>
              <a:latin typeface="Roboto"/>
              <a:ea typeface="Roboto"/>
              <a:cs typeface="Roboto"/>
              <a:sym typeface="Roboto"/>
            </a:endParaRPr>
          </a:p>
          <a:p>
            <a:pPr marL="0" lvl="0" indent="0" algn="l" rtl="0">
              <a:spcBef>
                <a:spcPts val="0"/>
              </a:spcBef>
              <a:spcAft>
                <a:spcPts val="0"/>
              </a:spcAft>
              <a:buNone/>
            </a:pPr>
            <a:r>
              <a:rPr lang="en" sz="1900">
                <a:solidFill>
                  <a:schemeClr val="accent2"/>
                </a:solidFill>
                <a:latin typeface="Roboto"/>
                <a:ea typeface="Roboto"/>
                <a:cs typeface="Roboto"/>
                <a:sym typeface="Roboto"/>
              </a:rPr>
              <a:t>Wendy Gonzalez, WIDA Screener &amp; Data Specialist</a:t>
            </a:r>
            <a:endParaRPr sz="9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4"/>
          <p:cNvPicPr preferRelativeResize="0"/>
          <p:nvPr/>
        </p:nvPicPr>
        <p:blipFill>
          <a:blip r:embed="rId3">
            <a:alphaModFix/>
          </a:blip>
          <a:stretch>
            <a:fillRect/>
          </a:stretch>
        </p:blipFill>
        <p:spPr>
          <a:xfrm>
            <a:off x="454875" y="1165975"/>
            <a:ext cx="3944950" cy="4735750"/>
          </a:xfrm>
          <a:prstGeom prst="rect">
            <a:avLst/>
          </a:prstGeom>
          <a:noFill/>
          <a:ln>
            <a:noFill/>
          </a:ln>
        </p:spPr>
      </p:pic>
      <p:sp>
        <p:nvSpPr>
          <p:cNvPr id="141" name="Google Shape;141;p24"/>
          <p:cNvSpPr txBox="1"/>
          <p:nvPr/>
        </p:nvSpPr>
        <p:spPr>
          <a:xfrm>
            <a:off x="279475" y="363950"/>
            <a:ext cx="8799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accent1"/>
                </a:solidFill>
                <a:latin typeface="Merriweather"/>
                <a:ea typeface="Merriweather"/>
                <a:cs typeface="Merriweather"/>
                <a:sym typeface="Merriweather"/>
              </a:rPr>
              <a:t>Seal of Biliteracy &amp; Transcripts</a:t>
            </a:r>
            <a:endParaRPr sz="2600">
              <a:solidFill>
                <a:schemeClr val="accent1"/>
              </a:solidFill>
              <a:latin typeface="Merriweather"/>
              <a:ea typeface="Merriweather"/>
              <a:cs typeface="Merriweather"/>
              <a:sym typeface="Merriweather"/>
            </a:endParaRPr>
          </a:p>
        </p:txBody>
      </p:sp>
      <p:sp>
        <p:nvSpPr>
          <p:cNvPr id="142" name="Google Shape;142;p24"/>
          <p:cNvSpPr txBox="1"/>
          <p:nvPr/>
        </p:nvSpPr>
        <p:spPr>
          <a:xfrm>
            <a:off x="4760925" y="1917600"/>
            <a:ext cx="40806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22222"/>
                </a:solidFill>
                <a:highlight>
                  <a:srgbClr val="FFFFFF"/>
                </a:highlight>
                <a:latin typeface="Roboto"/>
                <a:ea typeface="Roboto"/>
                <a:cs typeface="Roboto"/>
                <a:sym typeface="Roboto"/>
              </a:rPr>
              <a:t>Qualifying students will need a Seal transcript, a gold SVVSD seal on their diploma, and a purple cord for graduation. Gold diploma seals and cords will be provided to each school. Transcripts need to indicate that the student received the seal as well as the language that they qualified in. Contact Amber for more information about transcripts.</a:t>
            </a:r>
            <a:endParaRPr sz="23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p:nvPr/>
        </p:nvSpPr>
        <p:spPr>
          <a:xfrm>
            <a:off x="5879625" y="1493725"/>
            <a:ext cx="2941200" cy="3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rPr>
              <a:t>Send Migrant surveys to the ELD Office ℅ Sue Merriam</a:t>
            </a:r>
            <a:endParaRPr sz="2400">
              <a:solidFill>
                <a:schemeClr val="dk2"/>
              </a:solidFill>
            </a:endParaRPr>
          </a:p>
          <a:p>
            <a:pPr marL="0" lvl="0" indent="0" algn="l" rtl="0">
              <a:spcBef>
                <a:spcPts val="0"/>
              </a:spcBef>
              <a:spcAft>
                <a:spcPts val="0"/>
              </a:spcAft>
              <a:buNone/>
            </a:pPr>
            <a:endParaRPr sz="2400">
              <a:solidFill>
                <a:schemeClr val="dk2"/>
              </a:solidFill>
            </a:endParaRPr>
          </a:p>
        </p:txBody>
      </p:sp>
      <p:pic>
        <p:nvPicPr>
          <p:cNvPr id="148" name="Google Shape;148;p25"/>
          <p:cNvPicPr preferRelativeResize="0"/>
          <p:nvPr/>
        </p:nvPicPr>
        <p:blipFill>
          <a:blip r:embed="rId3">
            <a:alphaModFix/>
          </a:blip>
          <a:stretch>
            <a:fillRect/>
          </a:stretch>
        </p:blipFill>
        <p:spPr>
          <a:xfrm>
            <a:off x="382825" y="273825"/>
            <a:ext cx="5410225" cy="6310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311725" y="667900"/>
            <a:ext cx="3706500" cy="33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ELD Office Contacts</a:t>
            </a:r>
            <a:endParaRPr sz="3600"/>
          </a:p>
        </p:txBody>
      </p:sp>
      <p:sp>
        <p:nvSpPr>
          <p:cNvPr id="154" name="Google Shape;154;p26"/>
          <p:cNvSpPr txBox="1">
            <a:spLocks noGrp="1"/>
          </p:cNvSpPr>
          <p:nvPr>
            <p:ph type="body" idx="1"/>
          </p:nvPr>
        </p:nvSpPr>
        <p:spPr>
          <a:xfrm>
            <a:off x="4644675" y="667900"/>
            <a:ext cx="4166400" cy="546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Sue Merriam: Ext. 57389</a:t>
            </a:r>
            <a:endParaRPr sz="2400">
              <a:solidFill>
                <a:srgbClr val="000000"/>
              </a:solidFill>
            </a:endParaRPr>
          </a:p>
          <a:p>
            <a:pPr marL="0" lvl="0" indent="0" algn="l" rtl="0">
              <a:spcBef>
                <a:spcPts val="1600"/>
              </a:spcBef>
              <a:spcAft>
                <a:spcPts val="0"/>
              </a:spcAft>
              <a:buNone/>
            </a:pPr>
            <a:endParaRPr sz="2400">
              <a:solidFill>
                <a:srgbClr val="000000"/>
              </a:solidFill>
            </a:endParaRPr>
          </a:p>
          <a:p>
            <a:pPr marL="0" lvl="0" indent="0" algn="l" rtl="0">
              <a:spcBef>
                <a:spcPts val="1600"/>
              </a:spcBef>
              <a:spcAft>
                <a:spcPts val="0"/>
              </a:spcAft>
              <a:buNone/>
            </a:pPr>
            <a:r>
              <a:rPr lang="en" sz="2400">
                <a:solidFill>
                  <a:srgbClr val="000000"/>
                </a:solidFill>
              </a:rPr>
              <a:t>Wendy Gonzalez: Ext. 57526</a:t>
            </a:r>
            <a:endParaRPr sz="2400">
              <a:solidFill>
                <a:srgbClr val="000000"/>
              </a:solidFill>
            </a:endParaRPr>
          </a:p>
          <a:p>
            <a:pPr marL="0" lvl="0" indent="0" algn="l" rtl="0">
              <a:spcBef>
                <a:spcPts val="1600"/>
              </a:spcBef>
              <a:spcAft>
                <a:spcPts val="0"/>
              </a:spcAft>
              <a:buNone/>
            </a:pPr>
            <a:endParaRPr sz="2400">
              <a:solidFill>
                <a:srgbClr val="000000"/>
              </a:solidFill>
            </a:endParaRPr>
          </a:p>
          <a:p>
            <a:pPr marL="0" lvl="0" indent="0" algn="l" rtl="0">
              <a:spcBef>
                <a:spcPts val="1600"/>
              </a:spcBef>
              <a:spcAft>
                <a:spcPts val="0"/>
              </a:spcAft>
              <a:buNone/>
            </a:pPr>
            <a:r>
              <a:rPr lang="en" sz="2400">
                <a:solidFill>
                  <a:srgbClr val="000000"/>
                </a:solidFill>
              </a:rPr>
              <a:t>Oakley Schilling: Ext. 57512</a:t>
            </a:r>
            <a:endParaRPr sz="2400">
              <a:solidFill>
                <a:srgbClr val="000000"/>
              </a:solidFill>
            </a:endParaRPr>
          </a:p>
          <a:p>
            <a:pPr marL="0" lvl="0" indent="0" algn="l" rtl="0">
              <a:spcBef>
                <a:spcPts val="1600"/>
              </a:spcBef>
              <a:spcAft>
                <a:spcPts val="0"/>
              </a:spcAft>
              <a:buNone/>
            </a:pPr>
            <a:endParaRPr sz="2400">
              <a:solidFill>
                <a:srgbClr val="000000"/>
              </a:solidFill>
            </a:endParaRPr>
          </a:p>
          <a:p>
            <a:pPr marL="0" lvl="0" indent="0" algn="l" rtl="0">
              <a:spcBef>
                <a:spcPts val="1600"/>
              </a:spcBef>
              <a:spcAft>
                <a:spcPts val="0"/>
              </a:spcAft>
              <a:buNone/>
            </a:pPr>
            <a:r>
              <a:rPr lang="en" sz="2400">
                <a:solidFill>
                  <a:srgbClr val="000000"/>
                </a:solidFill>
              </a:rPr>
              <a:t>Janette Rivera Gonzalez:  Ext. 57202</a:t>
            </a:r>
            <a:endParaRPr sz="2400">
              <a:solidFill>
                <a:srgbClr val="000000"/>
              </a:solidFill>
            </a:endParaRPr>
          </a:p>
          <a:p>
            <a:pPr marL="0" lvl="0" indent="0" algn="l" rtl="0">
              <a:spcBef>
                <a:spcPts val="1600"/>
              </a:spcBef>
              <a:spcAft>
                <a:spcPts val="0"/>
              </a:spcAft>
              <a:buNone/>
            </a:pPr>
            <a:endParaRPr sz="2400">
              <a:solidFill>
                <a:srgbClr val="000000"/>
              </a:solidFill>
            </a:endParaRPr>
          </a:p>
          <a:p>
            <a:pPr marL="0" lvl="0" indent="0" algn="l" rtl="0">
              <a:spcBef>
                <a:spcPts val="1600"/>
              </a:spcBef>
              <a:spcAft>
                <a:spcPts val="1600"/>
              </a:spcAft>
              <a:buNone/>
            </a:pPr>
            <a:r>
              <a:rPr lang="en" sz="2400">
                <a:solidFill>
                  <a:srgbClr val="000000"/>
                </a:solidFill>
              </a:rPr>
              <a:t>Patrick Kilcullen: Ext. 57434  </a:t>
            </a:r>
            <a:endParaRPr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675" y="1064800"/>
            <a:ext cx="6247800" cy="472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4">
            <a:hlinkClick r:id="rId3"/>
          </p:cNvPr>
          <p:cNvPicPr preferRelativeResize="0"/>
          <p:nvPr/>
        </p:nvPicPr>
        <p:blipFill rotWithShape="1">
          <a:blip r:embed="rId4">
            <a:alphaModFix/>
          </a:blip>
          <a:srcRect b="2181"/>
          <a:stretch/>
        </p:blipFill>
        <p:spPr>
          <a:xfrm>
            <a:off x="0" y="411187"/>
            <a:ext cx="9144000" cy="6035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t>Welcoming all families</a:t>
            </a:r>
            <a:endParaRPr sz="4600"/>
          </a:p>
        </p:txBody>
      </p:sp>
      <p:sp>
        <p:nvSpPr>
          <p:cNvPr id="78" name="Google Shape;78;p15"/>
          <p:cNvSpPr txBox="1">
            <a:spLocks noGrp="1"/>
          </p:cNvSpPr>
          <p:nvPr>
            <p:ph type="body" idx="1"/>
          </p:nvPr>
        </p:nvSpPr>
        <p:spPr>
          <a:xfrm>
            <a:off x="311700" y="1814925"/>
            <a:ext cx="4965900" cy="42942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000">
                <a:solidFill>
                  <a:srgbClr val="000000"/>
                </a:solidFill>
              </a:rPr>
              <a:t>The office is the first point of contact and a family’s experience with you is a critical start to a future partnership.</a:t>
            </a:r>
            <a:endParaRPr sz="3000">
              <a:solidFill>
                <a:srgbClr val="000000"/>
              </a:solidFill>
            </a:endParaRPr>
          </a:p>
          <a:p>
            <a:pPr marL="0" lvl="0" indent="0" algn="l" rtl="0">
              <a:lnSpc>
                <a:spcPct val="100000"/>
              </a:lnSpc>
              <a:spcBef>
                <a:spcPts val="600"/>
              </a:spcBef>
              <a:spcAft>
                <a:spcPts val="0"/>
              </a:spcAft>
              <a:buNone/>
            </a:pPr>
            <a:endParaRPr sz="3000">
              <a:solidFill>
                <a:srgbClr val="000000"/>
              </a:solidFill>
            </a:endParaRPr>
          </a:p>
          <a:p>
            <a:pPr marL="0" lvl="0" indent="0" algn="l" rtl="0">
              <a:lnSpc>
                <a:spcPct val="100000"/>
              </a:lnSpc>
              <a:spcBef>
                <a:spcPts val="600"/>
              </a:spcBef>
              <a:spcAft>
                <a:spcPts val="0"/>
              </a:spcAft>
              <a:buNone/>
            </a:pPr>
            <a:r>
              <a:rPr lang="en" sz="3000">
                <a:solidFill>
                  <a:srgbClr val="000000"/>
                </a:solidFill>
              </a:rPr>
              <a:t>Thank you for making all families feel welcome and valued!</a:t>
            </a:r>
            <a:endParaRPr sz="3000">
              <a:solidFill>
                <a:srgbClr val="000000"/>
              </a:solidFill>
            </a:endParaRPr>
          </a:p>
        </p:txBody>
      </p:sp>
      <p:sp>
        <p:nvSpPr>
          <p:cNvPr id="79" name="Google Shape;79;p15"/>
          <p:cNvSpPr txBox="1">
            <a:spLocks noGrp="1"/>
          </p:cNvSpPr>
          <p:nvPr>
            <p:ph type="body" idx="2"/>
          </p:nvPr>
        </p:nvSpPr>
        <p:spPr>
          <a:xfrm>
            <a:off x="5827350" y="2007600"/>
            <a:ext cx="3004800" cy="41016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Clr>
                <a:srgbClr val="000000"/>
              </a:buClr>
              <a:buSzPts val="3000"/>
              <a:buFont typeface="Roboto"/>
              <a:buChar char="●"/>
            </a:pPr>
            <a:r>
              <a:rPr lang="en" sz="3000">
                <a:solidFill>
                  <a:srgbClr val="000000"/>
                </a:solidFill>
              </a:rPr>
              <a:t>customer service</a:t>
            </a:r>
            <a:endParaRPr sz="3000">
              <a:solidFill>
                <a:srgbClr val="000000"/>
              </a:solidFill>
            </a:endParaRPr>
          </a:p>
          <a:p>
            <a:pPr marL="457200" lvl="0" indent="-419100" algn="l" rtl="0">
              <a:lnSpc>
                <a:spcPct val="100000"/>
              </a:lnSpc>
              <a:spcBef>
                <a:spcPts val="0"/>
              </a:spcBef>
              <a:spcAft>
                <a:spcPts val="0"/>
              </a:spcAft>
              <a:buClr>
                <a:srgbClr val="000000"/>
              </a:buClr>
              <a:buSzPts val="3000"/>
              <a:buFont typeface="Roboto"/>
              <a:buChar char="●"/>
            </a:pPr>
            <a:r>
              <a:rPr lang="en" sz="3000">
                <a:solidFill>
                  <a:srgbClr val="000000"/>
                </a:solidFill>
              </a:rPr>
              <a:t>connection to resources</a:t>
            </a:r>
            <a:endParaRPr sz="3000">
              <a:solidFill>
                <a:srgbClr val="000000"/>
              </a:solidFill>
            </a:endParaRPr>
          </a:p>
          <a:p>
            <a:pPr marL="914400" lvl="1" indent="-381000" algn="l" rtl="0">
              <a:lnSpc>
                <a:spcPct val="100000"/>
              </a:lnSpc>
              <a:spcBef>
                <a:spcPts val="0"/>
              </a:spcBef>
              <a:spcAft>
                <a:spcPts val="0"/>
              </a:spcAft>
              <a:buClr>
                <a:srgbClr val="000000"/>
              </a:buClr>
              <a:buSzPts val="2400"/>
              <a:buFont typeface="Roboto"/>
              <a:buChar char="○"/>
            </a:pPr>
            <a:r>
              <a:rPr lang="en" sz="2400">
                <a:solidFill>
                  <a:srgbClr val="000000"/>
                </a:solidFill>
              </a:rPr>
              <a:t>counselors</a:t>
            </a:r>
            <a:endParaRPr sz="2400">
              <a:solidFill>
                <a:srgbClr val="000000"/>
              </a:solidFill>
            </a:endParaRPr>
          </a:p>
          <a:p>
            <a:pPr marL="914400" lvl="1" indent="-381000" algn="l" rtl="0">
              <a:lnSpc>
                <a:spcPct val="100000"/>
              </a:lnSpc>
              <a:spcBef>
                <a:spcPts val="0"/>
              </a:spcBef>
              <a:spcAft>
                <a:spcPts val="0"/>
              </a:spcAft>
              <a:buClr>
                <a:srgbClr val="000000"/>
              </a:buClr>
              <a:buSzPts val="2400"/>
              <a:buFont typeface="Roboto"/>
              <a:buChar char="○"/>
            </a:pPr>
            <a:r>
              <a:rPr lang="en" sz="2400">
                <a:solidFill>
                  <a:srgbClr val="000000"/>
                </a:solidFill>
              </a:rPr>
              <a:t>liaisons</a:t>
            </a:r>
            <a:endParaRPr sz="2400">
              <a:solidFill>
                <a:srgbClr val="000000"/>
              </a:solidFill>
            </a:endParaRPr>
          </a:p>
          <a:p>
            <a:pPr marL="914400" lvl="1" indent="-381000" algn="l" rtl="0">
              <a:lnSpc>
                <a:spcPct val="100000"/>
              </a:lnSpc>
              <a:spcBef>
                <a:spcPts val="0"/>
              </a:spcBef>
              <a:spcAft>
                <a:spcPts val="0"/>
              </a:spcAft>
              <a:buClr>
                <a:srgbClr val="000000"/>
              </a:buClr>
              <a:buSzPts val="2400"/>
              <a:buFont typeface="Roboto"/>
              <a:buChar char="○"/>
            </a:pPr>
            <a:r>
              <a:rPr lang="en" sz="2400">
                <a:solidFill>
                  <a:srgbClr val="000000"/>
                </a:solidFill>
              </a:rPr>
              <a:t>community</a:t>
            </a:r>
            <a:endParaRPr sz="2400">
              <a:solidFill>
                <a:srgbClr val="000000"/>
              </a:solidFill>
            </a:endParaRPr>
          </a:p>
          <a:p>
            <a:pPr marL="914400" lvl="1" indent="-381000" algn="l" rtl="0">
              <a:lnSpc>
                <a:spcPct val="100000"/>
              </a:lnSpc>
              <a:spcBef>
                <a:spcPts val="0"/>
              </a:spcBef>
              <a:spcAft>
                <a:spcPts val="0"/>
              </a:spcAft>
              <a:buClr>
                <a:srgbClr val="000000"/>
              </a:buClr>
              <a:buSzPts val="2400"/>
              <a:buFont typeface="Roboto"/>
              <a:buChar char="○"/>
            </a:pPr>
            <a:r>
              <a:rPr lang="en" sz="2400">
                <a:solidFill>
                  <a:srgbClr val="000000"/>
                </a:solidFill>
              </a:rPr>
              <a:t>district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667900"/>
            <a:ext cx="4251300" cy="12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Home Language Survey</a:t>
            </a:r>
            <a:endParaRPr sz="3600"/>
          </a:p>
        </p:txBody>
      </p:sp>
      <p:sp>
        <p:nvSpPr>
          <p:cNvPr id="85" name="Google Shape;85;p16"/>
          <p:cNvSpPr txBox="1"/>
          <p:nvPr/>
        </p:nvSpPr>
        <p:spPr>
          <a:xfrm>
            <a:off x="311725" y="5661325"/>
            <a:ext cx="4013100" cy="12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accent3"/>
                </a:solidFill>
                <a:latin typeface="Roboto"/>
                <a:ea typeface="Roboto"/>
                <a:cs typeface="Roboto"/>
                <a:sym typeface="Roboto"/>
              </a:rPr>
              <a:t>Whenever we are uncertain about the influence of a language other than English in the home, we will call families to gain more information</a:t>
            </a:r>
            <a:endParaRPr sz="1600">
              <a:solidFill>
                <a:schemeClr val="accent3"/>
              </a:solidFill>
              <a:latin typeface="Roboto"/>
              <a:ea typeface="Roboto"/>
              <a:cs typeface="Roboto"/>
              <a:sym typeface="Roboto"/>
            </a:endParaRPr>
          </a:p>
        </p:txBody>
      </p:sp>
      <p:pic>
        <p:nvPicPr>
          <p:cNvPr id="86" name="Google Shape;86;p16"/>
          <p:cNvPicPr preferRelativeResize="0"/>
          <p:nvPr/>
        </p:nvPicPr>
        <p:blipFill>
          <a:blip r:embed="rId3">
            <a:alphaModFix/>
          </a:blip>
          <a:stretch>
            <a:fillRect/>
          </a:stretch>
        </p:blipFill>
        <p:spPr>
          <a:xfrm>
            <a:off x="4353550" y="426125"/>
            <a:ext cx="4790450" cy="6238549"/>
          </a:xfrm>
          <a:prstGeom prst="rect">
            <a:avLst/>
          </a:prstGeom>
          <a:noFill/>
          <a:ln>
            <a:noFill/>
          </a:ln>
        </p:spPr>
      </p:pic>
      <p:sp>
        <p:nvSpPr>
          <p:cNvPr id="87" name="Google Shape;87;p16"/>
          <p:cNvSpPr txBox="1"/>
          <p:nvPr/>
        </p:nvSpPr>
        <p:spPr>
          <a:xfrm>
            <a:off x="192525" y="2459250"/>
            <a:ext cx="40131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accent2"/>
                </a:solidFill>
                <a:latin typeface="Roboto"/>
                <a:ea typeface="Roboto"/>
                <a:cs typeface="Roboto"/>
                <a:sym typeface="Roboto"/>
              </a:rPr>
              <a:t>The home language survey (paper form and questions on the OLR) is the primary indicator that a student might need EL support. </a:t>
            </a:r>
            <a:r>
              <a:rPr lang="en" sz="1900" b="1">
                <a:solidFill>
                  <a:schemeClr val="accent2"/>
                </a:solidFill>
                <a:latin typeface="Roboto"/>
                <a:ea typeface="Roboto"/>
                <a:cs typeface="Roboto"/>
                <a:sym typeface="Roboto"/>
              </a:rPr>
              <a:t>Therefore, it is a critical alert for our office to begin the process. </a:t>
            </a:r>
            <a:endParaRPr sz="1900" b="1">
              <a:solidFill>
                <a:schemeClr val="accent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Home Language Survey</a:t>
            </a:r>
            <a:endParaRPr sz="3600"/>
          </a:p>
        </p:txBody>
      </p:sp>
      <p:sp>
        <p:nvSpPr>
          <p:cNvPr id="93" name="Google Shape;93;p17"/>
          <p:cNvSpPr txBox="1">
            <a:spLocks noGrp="1"/>
          </p:cNvSpPr>
          <p:nvPr>
            <p:ph type="body" idx="1"/>
          </p:nvPr>
        </p:nvSpPr>
        <p:spPr>
          <a:xfrm>
            <a:off x="119675" y="1758225"/>
            <a:ext cx="8938500" cy="43509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000000"/>
              </a:buClr>
              <a:buSzPts val="2100"/>
              <a:buChar char="●"/>
            </a:pPr>
            <a:r>
              <a:rPr lang="en" sz="2100">
                <a:solidFill>
                  <a:srgbClr val="000000"/>
                </a:solidFill>
              </a:rPr>
              <a:t>Federally required form</a:t>
            </a:r>
            <a:endParaRPr sz="2100">
              <a:solidFill>
                <a:srgbClr val="000000"/>
              </a:solidFill>
            </a:endParaRPr>
          </a:p>
          <a:p>
            <a:pPr marL="457200" lvl="0" indent="-361950" algn="l" rtl="0">
              <a:spcBef>
                <a:spcPts val="1000"/>
              </a:spcBef>
              <a:spcAft>
                <a:spcPts val="0"/>
              </a:spcAft>
              <a:buClr>
                <a:srgbClr val="000000"/>
              </a:buClr>
              <a:buSzPts val="2100"/>
              <a:buChar char="●"/>
            </a:pPr>
            <a:r>
              <a:rPr lang="en" sz="2100">
                <a:solidFill>
                  <a:srgbClr val="000000"/>
                </a:solidFill>
              </a:rPr>
              <a:t>This form is </a:t>
            </a:r>
            <a:r>
              <a:rPr lang="en" sz="2100" i="1">
                <a:solidFill>
                  <a:srgbClr val="000000"/>
                </a:solidFill>
              </a:rPr>
              <a:t>critical</a:t>
            </a:r>
            <a:r>
              <a:rPr lang="en" sz="2100">
                <a:solidFill>
                  <a:srgbClr val="000000"/>
                </a:solidFill>
              </a:rPr>
              <a:t> to alerting the ELD Office of possible English Language Learners</a:t>
            </a:r>
            <a:endParaRPr sz="2100">
              <a:solidFill>
                <a:srgbClr val="000000"/>
              </a:solidFill>
            </a:endParaRPr>
          </a:p>
          <a:p>
            <a:pPr marL="457200" lvl="0" indent="-361950" algn="l" rtl="0">
              <a:spcBef>
                <a:spcPts val="1000"/>
              </a:spcBef>
              <a:spcAft>
                <a:spcPts val="0"/>
              </a:spcAft>
              <a:buClr>
                <a:srgbClr val="000000"/>
              </a:buClr>
              <a:buSzPts val="2100"/>
              <a:buChar char="●"/>
            </a:pPr>
            <a:r>
              <a:rPr lang="en" sz="2100">
                <a:solidFill>
                  <a:srgbClr val="000000"/>
                </a:solidFill>
              </a:rPr>
              <a:t>Send to Sue Merriam if a language other than English is indicated on the survey</a:t>
            </a:r>
            <a:endParaRPr sz="2100">
              <a:solidFill>
                <a:srgbClr val="000000"/>
              </a:solidFill>
            </a:endParaRPr>
          </a:p>
          <a:p>
            <a:pPr marL="914400" lvl="1" indent="-336550" algn="l" rtl="0">
              <a:spcBef>
                <a:spcPts val="1000"/>
              </a:spcBef>
              <a:spcAft>
                <a:spcPts val="0"/>
              </a:spcAft>
              <a:buClr>
                <a:srgbClr val="000000"/>
              </a:buClr>
              <a:buSzPts val="1700"/>
              <a:buChar char="○"/>
            </a:pPr>
            <a:r>
              <a:rPr lang="en" sz="1700">
                <a:solidFill>
                  <a:srgbClr val="000000"/>
                </a:solidFill>
              </a:rPr>
              <a:t>Bilingual Schools: indicating a language other than English does not automatically place a student in a bilingual classroom</a:t>
            </a:r>
            <a:endParaRPr sz="1700">
              <a:solidFill>
                <a:srgbClr val="000000"/>
              </a:solidFill>
            </a:endParaRPr>
          </a:p>
          <a:p>
            <a:pPr marL="457200" lvl="0" indent="-381000" algn="l" rtl="0">
              <a:spcBef>
                <a:spcPts val="1000"/>
              </a:spcBef>
              <a:spcAft>
                <a:spcPts val="0"/>
              </a:spcAft>
              <a:buClr>
                <a:srgbClr val="000000"/>
              </a:buClr>
              <a:buSzPts val="2400"/>
              <a:buChar char="●"/>
            </a:pPr>
            <a:r>
              <a:rPr lang="en" sz="2100">
                <a:solidFill>
                  <a:srgbClr val="000000"/>
                </a:solidFill>
              </a:rPr>
              <a:t>Scan into email, fax to </a:t>
            </a:r>
            <a:r>
              <a:rPr lang="en" sz="1700">
                <a:solidFill>
                  <a:srgbClr val="000000"/>
                </a:solidFill>
              </a:rPr>
              <a:t>303-682-7395</a:t>
            </a:r>
            <a:r>
              <a:rPr lang="en" sz="2100">
                <a:solidFill>
                  <a:srgbClr val="000000"/>
                </a:solidFill>
              </a:rPr>
              <a:t> </a:t>
            </a:r>
            <a:r>
              <a:rPr lang="en" sz="2100" i="1">
                <a:solidFill>
                  <a:srgbClr val="000000"/>
                </a:solidFill>
              </a:rPr>
              <a:t>or</a:t>
            </a:r>
            <a:r>
              <a:rPr lang="en" sz="2100">
                <a:solidFill>
                  <a:srgbClr val="000000"/>
                </a:solidFill>
              </a:rPr>
              <a:t> district mail </a:t>
            </a:r>
            <a:r>
              <a:rPr lang="en" sz="1100">
                <a:solidFill>
                  <a:srgbClr val="000000"/>
                </a:solidFill>
              </a:rPr>
              <a:t>(ELD Office@LSC)</a:t>
            </a:r>
            <a:endParaRPr sz="1100">
              <a:solidFill>
                <a:srgbClr val="000000"/>
              </a:solidFill>
            </a:endParaRPr>
          </a:p>
          <a:p>
            <a:pPr marL="914400" lvl="1" indent="-336550" algn="l" rtl="0">
              <a:spcBef>
                <a:spcPts val="1000"/>
              </a:spcBef>
              <a:spcAft>
                <a:spcPts val="0"/>
              </a:spcAft>
              <a:buClr>
                <a:srgbClr val="000000"/>
              </a:buClr>
              <a:buSzPts val="1700"/>
              <a:buChar char="○"/>
            </a:pPr>
            <a:r>
              <a:rPr lang="en" sz="1700">
                <a:solidFill>
                  <a:srgbClr val="000000"/>
                </a:solidFill>
              </a:rPr>
              <a:t>Please CC your ELD teacher when you send the language survey to our office</a:t>
            </a:r>
            <a:endParaRPr sz="1700">
              <a:solidFill>
                <a:srgbClr val="000000"/>
              </a:solidFill>
            </a:endParaRPr>
          </a:p>
          <a:p>
            <a:pPr marL="457200" lvl="0" indent="-361950" algn="l" rtl="0">
              <a:spcBef>
                <a:spcPts val="1000"/>
              </a:spcBef>
              <a:spcAft>
                <a:spcPts val="0"/>
              </a:spcAft>
              <a:buClr>
                <a:srgbClr val="000000"/>
              </a:buClr>
              <a:buSzPts val="2100"/>
              <a:buChar char="●"/>
            </a:pPr>
            <a:r>
              <a:rPr lang="en" sz="2100">
                <a:solidFill>
                  <a:srgbClr val="000000"/>
                </a:solidFill>
              </a:rPr>
              <a:t>Include grade level and student ID#</a:t>
            </a:r>
            <a:endParaRPr sz="2100">
              <a:solidFill>
                <a:srgbClr val="000000"/>
              </a:solidFill>
            </a:endParaRPr>
          </a:p>
          <a:p>
            <a:pPr marL="457200" lvl="0" indent="-361950" algn="l" rtl="0">
              <a:spcBef>
                <a:spcPts val="1000"/>
              </a:spcBef>
              <a:spcAft>
                <a:spcPts val="1000"/>
              </a:spcAft>
              <a:buClr>
                <a:srgbClr val="000000"/>
              </a:buClr>
              <a:buSzPts val="2100"/>
              <a:buChar char="●"/>
            </a:pPr>
            <a:r>
              <a:rPr lang="en" sz="2100">
                <a:solidFill>
                  <a:srgbClr val="000000"/>
                </a:solidFill>
              </a:rPr>
              <a:t>Keep original in cum folder</a:t>
            </a:r>
            <a:endParaRPr sz="21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idx="4294967295"/>
          </p:nvPr>
        </p:nvSpPr>
        <p:spPr>
          <a:xfrm>
            <a:off x="320925" y="211725"/>
            <a:ext cx="8783100" cy="7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Language Instruction Educational Programs (LIEPs)</a:t>
            </a:r>
            <a:endParaRPr/>
          </a:p>
        </p:txBody>
      </p:sp>
      <p:pic>
        <p:nvPicPr>
          <p:cNvPr id="99" name="Google Shape;99;p18"/>
          <p:cNvPicPr preferRelativeResize="0"/>
          <p:nvPr/>
        </p:nvPicPr>
        <p:blipFill>
          <a:blip r:embed="rId3">
            <a:alphaModFix/>
          </a:blip>
          <a:stretch>
            <a:fillRect/>
          </a:stretch>
        </p:blipFill>
        <p:spPr>
          <a:xfrm>
            <a:off x="979500" y="4032625"/>
            <a:ext cx="7100955" cy="2401925"/>
          </a:xfrm>
          <a:prstGeom prst="rect">
            <a:avLst/>
          </a:prstGeom>
          <a:noFill/>
          <a:ln>
            <a:noFill/>
          </a:ln>
        </p:spPr>
      </p:pic>
      <p:pic>
        <p:nvPicPr>
          <p:cNvPr id="100" name="Google Shape;100;p18" descr="HLS from records blog.png"/>
          <p:cNvPicPr preferRelativeResize="0"/>
          <p:nvPr/>
        </p:nvPicPr>
        <p:blipFill>
          <a:blip r:embed="rId4">
            <a:alphaModFix/>
          </a:blip>
          <a:stretch>
            <a:fillRect/>
          </a:stretch>
        </p:blipFill>
        <p:spPr>
          <a:xfrm>
            <a:off x="231650" y="961055"/>
            <a:ext cx="8229601" cy="28285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Middle &amp; High School Newcomers</a:t>
            </a:r>
            <a:endParaRPr sz="3600"/>
          </a:p>
        </p:txBody>
      </p:sp>
      <p:sp>
        <p:nvSpPr>
          <p:cNvPr id="106" name="Google Shape;106;p19"/>
          <p:cNvSpPr txBox="1">
            <a:spLocks noGrp="1"/>
          </p:cNvSpPr>
          <p:nvPr>
            <p:ph type="body" idx="4294967295"/>
          </p:nvPr>
        </p:nvSpPr>
        <p:spPr>
          <a:xfrm>
            <a:off x="55250" y="1749025"/>
            <a:ext cx="9144000" cy="5582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rPr>
              <a:t>The term “Newcomers” refers to any foreign-born students and their families who have recently arrived in the United States from a non-English speaking country. Newcomer students and families may be experiencing a variety of emotions about moving to a new country, learning a new language, making new friends, and navigating a new educational system. In accordance with state and federal law, it is our job to ensure that all students are made to feel welcomed and provided with high quality grade-level instruction.</a:t>
            </a:r>
            <a:endParaRPr sz="1800">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sz="1800" b="1">
                <a:solidFill>
                  <a:srgbClr val="000000"/>
                </a:solidFill>
              </a:rPr>
              <a:t>All schools provide services for Newcomers who enroll within their attendance area</a:t>
            </a:r>
            <a:r>
              <a:rPr lang="en" sz="1800">
                <a:solidFill>
                  <a:srgbClr val="000000"/>
                </a:solidFill>
              </a:rPr>
              <a:t>. </a:t>
            </a:r>
            <a:endParaRPr sz="1900">
              <a:solidFill>
                <a:srgbClr val="000000"/>
              </a:solidFill>
            </a:endParaRPr>
          </a:p>
          <a:p>
            <a:pPr marL="457200" lvl="0" indent="-349250" algn="l" rtl="0">
              <a:lnSpc>
                <a:spcPct val="115000"/>
              </a:lnSpc>
              <a:spcBef>
                <a:spcPts val="1600"/>
              </a:spcBef>
              <a:spcAft>
                <a:spcPts val="0"/>
              </a:spcAft>
              <a:buClr>
                <a:srgbClr val="000000"/>
              </a:buClr>
              <a:buSzPts val="1900"/>
              <a:buChar char="●"/>
            </a:pPr>
            <a:r>
              <a:rPr lang="en" sz="1900" b="1" u="sng">
                <a:solidFill>
                  <a:srgbClr val="000000"/>
                </a:solidFill>
              </a:rPr>
              <a:t>Students should be enrolled as soon as possible</a:t>
            </a:r>
            <a:r>
              <a:rPr lang="en" sz="1900">
                <a:solidFill>
                  <a:srgbClr val="000000"/>
                </a:solidFill>
              </a:rPr>
              <a:t>. Please direct questions about any missing registration documents (immunizations, proof of residency, etc.) to the ELD office before delaying enrollment.</a:t>
            </a:r>
            <a:endParaRPr sz="1900">
              <a:solidFill>
                <a:srgbClr val="000000"/>
              </a:solidFill>
            </a:endParaRPr>
          </a:p>
          <a:p>
            <a:pPr marL="457200" lvl="0" indent="-349250" algn="l" rtl="0">
              <a:lnSpc>
                <a:spcPct val="115000"/>
              </a:lnSpc>
              <a:spcBef>
                <a:spcPts val="1000"/>
              </a:spcBef>
              <a:spcAft>
                <a:spcPts val="0"/>
              </a:spcAft>
              <a:buClr>
                <a:srgbClr val="000000"/>
              </a:buClr>
              <a:buSzPts val="1900"/>
              <a:buChar char="●"/>
            </a:pPr>
            <a:r>
              <a:rPr lang="en" sz="1900">
                <a:solidFill>
                  <a:srgbClr val="000000"/>
                </a:solidFill>
              </a:rPr>
              <a:t>When a newcomer enrolls, contact your ELD teacher as soon as possible. ELD teachers have a welcome folder with information for families and  can  guide with course  registration.</a:t>
            </a:r>
            <a:endParaRPr sz="1900">
              <a:solidFill>
                <a:srgbClr val="000000"/>
              </a:solidFill>
            </a:endParaRPr>
          </a:p>
          <a:p>
            <a:pPr marL="0" lvl="0" indent="0" algn="l" rtl="0">
              <a:spcBef>
                <a:spcPts val="10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20525"/>
            <a:ext cx="85206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Enrollment &amp; Records</a:t>
            </a:r>
            <a:endParaRPr sz="3600"/>
          </a:p>
        </p:txBody>
      </p:sp>
      <p:sp>
        <p:nvSpPr>
          <p:cNvPr id="112" name="Google Shape;112;p20"/>
          <p:cNvSpPr txBox="1">
            <a:spLocks noGrp="1"/>
          </p:cNvSpPr>
          <p:nvPr>
            <p:ph type="body" idx="4294967295"/>
          </p:nvPr>
        </p:nvSpPr>
        <p:spPr>
          <a:xfrm>
            <a:off x="367250" y="1723900"/>
            <a:ext cx="8229600" cy="820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from Board Policy JF: </a:t>
            </a:r>
            <a:r>
              <a:rPr lang="en" sz="2000" i="1">
                <a:solidFill>
                  <a:srgbClr val="000000"/>
                </a:solidFill>
              </a:rPr>
              <a:t>"students new to the District shall be enrolled conditionally until records, including discipline records, from schools previously attended by the student are received by the District"</a:t>
            </a:r>
            <a:endParaRPr sz="2000" i="1">
              <a:solidFill>
                <a:srgbClr val="000000"/>
              </a:solidFill>
            </a:endParaRPr>
          </a:p>
          <a:p>
            <a:pPr marL="0" lvl="0" indent="0" algn="l" rtl="0">
              <a:spcBef>
                <a:spcPts val="1600"/>
              </a:spcBef>
              <a:spcAft>
                <a:spcPts val="0"/>
              </a:spcAft>
              <a:buNone/>
            </a:pPr>
            <a:endParaRPr sz="2000" i="1">
              <a:solidFill>
                <a:srgbClr val="000000"/>
              </a:solidFill>
            </a:endParaRPr>
          </a:p>
          <a:p>
            <a:pPr marL="457200" lvl="0" indent="-355600" algn="l" rtl="0">
              <a:spcBef>
                <a:spcPts val="1600"/>
              </a:spcBef>
              <a:spcAft>
                <a:spcPts val="0"/>
              </a:spcAft>
              <a:buClr>
                <a:srgbClr val="000000"/>
              </a:buClr>
              <a:buSzPts val="2000"/>
              <a:buChar char="●"/>
            </a:pPr>
            <a:r>
              <a:rPr lang="en" sz="2000">
                <a:solidFill>
                  <a:srgbClr val="000000"/>
                </a:solidFill>
              </a:rPr>
              <a:t>from DOJ &amp; OCR: “</a:t>
            </a:r>
            <a:r>
              <a:rPr lang="en" sz="2000" i="1">
                <a:solidFill>
                  <a:srgbClr val="000000"/>
                </a:solidFill>
              </a:rPr>
              <a:t>By choosing to wait to collect additional information that is not necessary for enrollment, districts can create a more welcoming atmosphere for all prospective students.”</a:t>
            </a:r>
            <a:endParaRPr sz="2000" i="1">
              <a:solidFill>
                <a:srgbClr val="000000"/>
              </a:solidFill>
            </a:endParaRPr>
          </a:p>
          <a:p>
            <a:pPr marL="0" lvl="0" indent="0" algn="l" rtl="0">
              <a:spcBef>
                <a:spcPts val="1600"/>
              </a:spcBef>
              <a:spcAft>
                <a:spcPts val="0"/>
              </a:spcAft>
              <a:buNone/>
            </a:pPr>
            <a:endParaRPr sz="2000" i="1">
              <a:solidFill>
                <a:srgbClr val="000000"/>
              </a:solidFill>
            </a:endParaRPr>
          </a:p>
          <a:p>
            <a:pPr marL="457200" lvl="0" indent="-355600" algn="l" rtl="0">
              <a:spcBef>
                <a:spcPts val="1600"/>
              </a:spcBef>
              <a:spcAft>
                <a:spcPts val="0"/>
              </a:spcAft>
              <a:buClr>
                <a:srgbClr val="000000"/>
              </a:buClr>
              <a:buSzPts val="2000"/>
              <a:buChar char="●"/>
            </a:pPr>
            <a:r>
              <a:rPr lang="en" sz="2000">
                <a:solidFill>
                  <a:srgbClr val="000000"/>
                </a:solidFill>
              </a:rPr>
              <a:t>from DOJ &amp; OCR: </a:t>
            </a:r>
            <a:r>
              <a:rPr lang="en" sz="2000" i="1">
                <a:solidFill>
                  <a:srgbClr val="000000"/>
                </a:solidFill>
              </a:rPr>
              <a:t>“districts may not request information with the purpose or result of denying access to public schools on the basis of race, color, or national origin.”</a:t>
            </a:r>
            <a:endParaRPr sz="2000" i="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25" y="667900"/>
            <a:ext cx="3706500" cy="33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Bilingual Liaisons</a:t>
            </a:r>
            <a:endParaRPr sz="3600"/>
          </a:p>
        </p:txBody>
      </p:sp>
      <p:sp>
        <p:nvSpPr>
          <p:cNvPr id="118" name="Google Shape;118;p21"/>
          <p:cNvSpPr txBox="1">
            <a:spLocks noGrp="1"/>
          </p:cNvSpPr>
          <p:nvPr>
            <p:ph type="body" idx="1"/>
          </p:nvPr>
        </p:nvSpPr>
        <p:spPr>
          <a:xfrm>
            <a:off x="62125" y="2543325"/>
            <a:ext cx="3956100" cy="2201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accent3"/>
              </a:buClr>
              <a:buSzPts val="2000"/>
              <a:buChar char="●"/>
            </a:pPr>
            <a:r>
              <a:rPr lang="en" sz="2000">
                <a:solidFill>
                  <a:schemeClr val="accent3"/>
                </a:solidFill>
              </a:rPr>
              <a:t>Manuela Chavez, Ext. 57559, East of Main</a:t>
            </a:r>
            <a:endParaRPr sz="2000">
              <a:solidFill>
                <a:schemeClr val="accent3"/>
              </a:solidFill>
            </a:endParaRPr>
          </a:p>
          <a:p>
            <a:pPr marL="914400" lvl="1" indent="-355600" algn="l" rtl="0">
              <a:spcBef>
                <a:spcPts val="0"/>
              </a:spcBef>
              <a:spcAft>
                <a:spcPts val="0"/>
              </a:spcAft>
              <a:buClr>
                <a:schemeClr val="accent3"/>
              </a:buClr>
              <a:buSzPts val="2000"/>
              <a:buChar char="○"/>
            </a:pPr>
            <a:r>
              <a:rPr lang="en" sz="2000">
                <a:solidFill>
                  <a:schemeClr val="accent3"/>
                </a:solidFill>
              </a:rPr>
              <a:t>303-702-7559</a:t>
            </a:r>
            <a:endParaRPr sz="2000">
              <a:solidFill>
                <a:schemeClr val="accent3"/>
              </a:solidFill>
            </a:endParaRPr>
          </a:p>
          <a:p>
            <a:pPr marL="457200" lvl="0" indent="-355600" algn="l" rtl="0">
              <a:spcBef>
                <a:spcPts val="0"/>
              </a:spcBef>
              <a:spcAft>
                <a:spcPts val="0"/>
              </a:spcAft>
              <a:buClr>
                <a:schemeClr val="accent3"/>
              </a:buClr>
              <a:buSzPts val="2000"/>
              <a:buChar char="●"/>
            </a:pPr>
            <a:r>
              <a:rPr lang="en" sz="2000">
                <a:solidFill>
                  <a:schemeClr val="accent3"/>
                </a:solidFill>
              </a:rPr>
              <a:t>Ramona Vasquez, Ext. 57312, West of Main</a:t>
            </a:r>
            <a:endParaRPr sz="2000">
              <a:solidFill>
                <a:schemeClr val="accent3"/>
              </a:solidFill>
            </a:endParaRPr>
          </a:p>
          <a:p>
            <a:pPr marL="914400" lvl="1" indent="-355600" algn="l" rtl="0">
              <a:spcBef>
                <a:spcPts val="0"/>
              </a:spcBef>
              <a:spcAft>
                <a:spcPts val="0"/>
              </a:spcAft>
              <a:buClr>
                <a:schemeClr val="accent3"/>
              </a:buClr>
              <a:buSzPts val="2000"/>
              <a:buChar char="○"/>
            </a:pPr>
            <a:r>
              <a:rPr lang="en" sz="2000">
                <a:solidFill>
                  <a:schemeClr val="accent3"/>
                </a:solidFill>
              </a:rPr>
              <a:t>303-682-7312</a:t>
            </a:r>
            <a:endParaRPr sz="2000">
              <a:solidFill>
                <a:schemeClr val="accent3"/>
              </a:solidFill>
            </a:endParaRPr>
          </a:p>
        </p:txBody>
      </p:sp>
      <p:sp>
        <p:nvSpPr>
          <p:cNvPr id="119" name="Google Shape;119;p21"/>
          <p:cNvSpPr txBox="1"/>
          <p:nvPr/>
        </p:nvSpPr>
        <p:spPr>
          <a:xfrm>
            <a:off x="4372550" y="515500"/>
            <a:ext cx="4686900" cy="58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2"/>
                </a:solidFill>
                <a:latin typeface="Roboto"/>
                <a:ea typeface="Roboto"/>
                <a:cs typeface="Roboto"/>
                <a:sym typeface="Roboto"/>
              </a:rPr>
              <a:t>Schools with Biliteracy Programming: </a:t>
            </a:r>
            <a:r>
              <a:rPr lang="en" sz="2400">
                <a:latin typeface="Roboto"/>
                <a:ea typeface="Roboto"/>
                <a:cs typeface="Roboto"/>
                <a:sym typeface="Roboto"/>
              </a:rPr>
              <a:t>Bussing-Elementary</a:t>
            </a: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latin typeface="Roboto"/>
                <a:ea typeface="Roboto"/>
                <a:cs typeface="Roboto"/>
                <a:sym typeface="Roboto"/>
              </a:rPr>
              <a:t>IF a family lives in the area of a non-bilingual school, but is interested in biliteracy programming (K-3), please have the family contact Ramona or Manuela to discuss their options</a:t>
            </a:r>
            <a:endParaRPr sz="2400">
              <a:latin typeface="Roboto"/>
              <a:ea typeface="Roboto"/>
              <a:cs typeface="Roboto"/>
              <a:sym typeface="Roboto"/>
            </a:endParaRPr>
          </a:p>
          <a:p>
            <a:pPr marL="914400" lvl="1" indent="-381000" algn="l" rtl="0">
              <a:spcBef>
                <a:spcPts val="0"/>
              </a:spcBef>
              <a:spcAft>
                <a:spcPts val="0"/>
              </a:spcAft>
              <a:buSzPts val="2400"/>
              <a:buFont typeface="Roboto"/>
              <a:buChar char="○"/>
            </a:pPr>
            <a:r>
              <a:rPr lang="en" sz="2400" b="1">
                <a:latin typeface="Roboto"/>
                <a:ea typeface="Roboto"/>
                <a:cs typeface="Roboto"/>
                <a:sym typeface="Roboto"/>
              </a:rPr>
              <a:t>Every school has an ELD teacher &amp; program options</a:t>
            </a:r>
            <a:endParaRPr sz="2400" b="1">
              <a:latin typeface="Roboto"/>
              <a:ea typeface="Roboto"/>
              <a:cs typeface="Roboto"/>
              <a:sym typeface="Roboto"/>
            </a:endParaRPr>
          </a:p>
          <a:p>
            <a:pPr marL="914400" lvl="1" indent="-381000" algn="l" rtl="0">
              <a:spcBef>
                <a:spcPts val="0"/>
              </a:spcBef>
              <a:spcAft>
                <a:spcPts val="0"/>
              </a:spcAft>
              <a:buSzPts val="2400"/>
              <a:buFont typeface="Roboto"/>
              <a:buChar char="○"/>
            </a:pPr>
            <a:r>
              <a:rPr lang="en" sz="2400" b="1">
                <a:latin typeface="Roboto"/>
                <a:ea typeface="Roboto"/>
                <a:cs typeface="Roboto"/>
                <a:sym typeface="Roboto"/>
              </a:rPr>
              <a:t>Biliteracy - Spanish &amp; English reading and writing</a:t>
            </a:r>
            <a:endParaRPr sz="2400" b="1">
              <a:latin typeface="Roboto"/>
              <a:ea typeface="Roboto"/>
              <a:cs typeface="Roboto"/>
              <a:sym typeface="Roboto"/>
            </a:endParaRPr>
          </a:p>
        </p:txBody>
      </p:sp>
      <p:sp>
        <p:nvSpPr>
          <p:cNvPr id="120" name="Google Shape;120;p21"/>
          <p:cNvSpPr txBox="1"/>
          <p:nvPr/>
        </p:nvSpPr>
        <p:spPr>
          <a:xfrm>
            <a:off x="0" y="6212825"/>
            <a:ext cx="430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*see notes section for specifics about which home schools are attached to which biliteracy schools</a:t>
            </a:r>
            <a:endParaRPr>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On-screen Show (4:3)</PresentationFormat>
  <Paragraphs>94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Merriweather</vt:lpstr>
      <vt:lpstr>Arial</vt:lpstr>
      <vt:lpstr>Roboto</vt:lpstr>
      <vt:lpstr>Paradigm</vt:lpstr>
      <vt:lpstr>EL Registration &amp; Enrollment</vt:lpstr>
      <vt:lpstr>PowerPoint Presentation</vt:lpstr>
      <vt:lpstr>Welcoming all families</vt:lpstr>
      <vt:lpstr>Home Language Survey</vt:lpstr>
      <vt:lpstr>Home Language Survey</vt:lpstr>
      <vt:lpstr>Language Instruction Educational Programs (LIEPs)</vt:lpstr>
      <vt:lpstr>Middle &amp; High School Newcomers</vt:lpstr>
      <vt:lpstr>Enrollment &amp; Records</vt:lpstr>
      <vt:lpstr>Bilingual Liaisons</vt:lpstr>
      <vt:lpstr>Identification of EL students</vt:lpstr>
      <vt:lpstr>WIDA Screener</vt:lpstr>
      <vt:lpstr>PowerPoint Presentation</vt:lpstr>
      <vt:lpstr>PowerPoint Presentation</vt:lpstr>
      <vt:lpstr>ELD Office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Registration &amp; Enrollment</dc:title>
  <dc:creator>Sarah Hollingsworth</dc:creator>
  <cp:lastModifiedBy>Mireya Martinez Garcia</cp:lastModifiedBy>
  <cp:revision>1</cp:revision>
  <dcterms:modified xsi:type="dcterms:W3CDTF">2022-11-29T19:35:27Z</dcterms:modified>
</cp:coreProperties>
</file>